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sldIdLst>
    <p:sldId id="256" r:id="rId2"/>
    <p:sldId id="257" r:id="rId3"/>
    <p:sldId id="259" r:id="rId4"/>
    <p:sldId id="258" r:id="rId5"/>
    <p:sldId id="260" r:id="rId6"/>
    <p:sldId id="261" r:id="rId7"/>
    <p:sldId id="262" r:id="rId8"/>
    <p:sldId id="263" r:id="rId9"/>
    <p:sldId id="277" r:id="rId10"/>
    <p:sldId id="278" r:id="rId11"/>
    <p:sldId id="276" r:id="rId12"/>
    <p:sldId id="264" r:id="rId13"/>
    <p:sldId id="270" r:id="rId14"/>
    <p:sldId id="265" r:id="rId15"/>
    <p:sldId id="271" r:id="rId16"/>
    <p:sldId id="272" r:id="rId17"/>
    <p:sldId id="266" r:id="rId18"/>
    <p:sldId id="269" r:id="rId19"/>
    <p:sldId id="267" r:id="rId20"/>
    <p:sldId id="268" r:id="rId21"/>
    <p:sldId id="273" r:id="rId22"/>
    <p:sldId id="274" r:id="rId23"/>
    <p:sldId id="275"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8" autoAdjust="0"/>
    <p:restoredTop sz="94660"/>
  </p:normalViewPr>
  <p:slideViewPr>
    <p:cSldViewPr>
      <p:cViewPr>
        <p:scale>
          <a:sx n="66" d="100"/>
          <a:sy n="66" d="100"/>
        </p:scale>
        <p:origin x="-4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9A417-86F3-4C1E-B0CB-E6F241FC3A26}" type="datetimeFigureOut">
              <a:rPr kumimoji="1" lang="ja-JP" altLang="en-US" smtClean="0"/>
              <a:t>2015/10/16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91FC0-418C-44FE-B92E-46ABDA92E685}" type="slidenum">
              <a:rPr kumimoji="1" lang="ja-JP" altLang="en-US" smtClean="0"/>
              <a:t>‹#›</a:t>
            </a:fld>
            <a:endParaRPr kumimoji="1" lang="ja-JP" altLang="en-US"/>
          </a:p>
        </p:txBody>
      </p:sp>
    </p:spTree>
    <p:extLst>
      <p:ext uri="{BB962C8B-B14F-4D97-AF65-F5344CB8AC3E}">
        <p14:creationId xmlns:p14="http://schemas.microsoft.com/office/powerpoint/2010/main" val="28903390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C07CCCBF-DABC-40C1-9421-9A88E69ABB8F}" type="datetime1">
              <a:rPr kumimoji="1" lang="ja-JP" altLang="en-US" smtClean="0"/>
              <a:t>2015/10/16</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D2D8002D-B5B0-4BAC-B1F6-782DDCCE6D9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C0F0180-6BF3-4813-A2F2-A96C70EBB4A0}" type="datetime1">
              <a:rPr kumimoji="1" lang="ja-JP" altLang="en-US" smtClean="0"/>
              <a:t>2015/10/16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7DA5C49-9604-435F-9C57-4B8E3BB0D1C1}" type="datetime1">
              <a:rPr kumimoji="1" lang="ja-JP" altLang="en-US" smtClean="0"/>
              <a:t>2015/10/16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93E79D9C-72A9-4670-A04A-D882143A4E7A}" type="datetime1">
              <a:rPr kumimoji="1" lang="ja-JP" altLang="en-US" smtClean="0"/>
              <a:t>2015/10/16</a:t>
            </a:fld>
            <a:endParaRPr kumimoji="1" lang="ja-JP" altLang="en-US"/>
          </a:p>
        </p:txBody>
      </p:sp>
      <p:sp>
        <p:nvSpPr>
          <p:cNvPr id="9" name="スライド番号プレースホルダー 8"/>
          <p:cNvSpPr>
            <a:spLocks noGrp="1"/>
          </p:cNvSpPr>
          <p:nvPr>
            <p:ph type="sldNum" sz="quarter" idx="15"/>
          </p:nvPr>
        </p:nvSpPr>
        <p:spPr/>
        <p:txBody>
          <a:bodyPr rtlCol="0"/>
          <a:lstStyle/>
          <a:p>
            <a:fld id="{D2D8002D-B5B0-4BAC-B1F6-782DDCCE6D9C}"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2AC6B5E2-C86D-4A56-8F9D-512B94B80EE8}" type="datetime1">
              <a:rPr kumimoji="1" lang="ja-JP" altLang="en-US" smtClean="0"/>
              <a:t>2015/10/16</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C9C087EB-C438-4987-9179-68277FF7131B}" type="datetime1">
              <a:rPr kumimoji="1" lang="ja-JP" altLang="en-US" smtClean="0"/>
              <a:t>2015/10/16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237BAB83-D38D-4564-8E57-5D05E5414477}" type="datetime1">
              <a:rPr kumimoji="1" lang="ja-JP" altLang="en-US" smtClean="0"/>
              <a:t>2015/10/16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79C02A9D-6381-425B-B82F-D25A7524372B}" type="datetime1">
              <a:rPr kumimoji="1" lang="ja-JP" altLang="en-US" smtClean="0"/>
              <a:t>2015/10/16</a:t>
            </a:fld>
            <a:endParaRPr kumimoji="1" lang="ja-JP" altLang="en-US"/>
          </a:p>
        </p:txBody>
      </p:sp>
      <p:sp>
        <p:nvSpPr>
          <p:cNvPr id="7" name="スライド番号プレースホルダー 6"/>
          <p:cNvSpPr>
            <a:spLocks noGrp="1"/>
          </p:cNvSpPr>
          <p:nvPr>
            <p:ph type="sldNum" sz="quarter" idx="11"/>
          </p:nvPr>
        </p:nvSpPr>
        <p:spPr/>
        <p:txBody>
          <a:bodyPr rtlCol="0"/>
          <a:lstStyle/>
          <a:p>
            <a:fld id="{D2D8002D-B5B0-4BAC-B1F6-782DDCCE6D9C}"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FCD9428-8C6C-4D12-9BC5-33C21190E254}" type="datetime1">
              <a:rPr kumimoji="1" lang="ja-JP" altLang="en-US" smtClean="0"/>
              <a:t>2015/10/16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C564781C-B190-46FA-B55F-C7D6B10CA871}" type="datetime1">
              <a:rPr kumimoji="1" lang="ja-JP" altLang="en-US" smtClean="0"/>
              <a:t>2015/10/16</a:t>
            </a:fld>
            <a:endParaRPr kumimoji="1" lang="ja-JP" altLang="en-US"/>
          </a:p>
        </p:txBody>
      </p:sp>
      <p:sp>
        <p:nvSpPr>
          <p:cNvPr id="22" name="スライド番号プレースホルダー 21"/>
          <p:cNvSpPr>
            <a:spLocks noGrp="1"/>
          </p:cNvSpPr>
          <p:nvPr>
            <p:ph type="sldNum" sz="quarter" idx="15"/>
          </p:nvPr>
        </p:nvSpPr>
        <p:spPr/>
        <p:txBody>
          <a:bodyPr rtlCol="0"/>
          <a:lstStyle/>
          <a:p>
            <a:fld id="{D2D8002D-B5B0-4BAC-B1F6-782DDCCE6D9C}"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372D5094-2F90-4323-858B-1874E14C4FD8}" type="datetime1">
              <a:rPr kumimoji="1" lang="ja-JP" altLang="en-US" smtClean="0"/>
              <a:t>2015/10/16</a:t>
            </a:fld>
            <a:endParaRPr kumimoji="1" lang="ja-JP" altLang="en-US"/>
          </a:p>
        </p:txBody>
      </p:sp>
      <p:sp>
        <p:nvSpPr>
          <p:cNvPr id="18" name="スライド番号プレースホルダー 17"/>
          <p:cNvSpPr>
            <a:spLocks noGrp="1"/>
          </p:cNvSpPr>
          <p:nvPr>
            <p:ph type="sldNum" sz="quarter" idx="11"/>
          </p:nvPr>
        </p:nvSpPr>
        <p:spPr/>
        <p:txBody>
          <a:bodyPr rtlCol="0"/>
          <a:lstStyle/>
          <a:p>
            <a:fld id="{D2D8002D-B5B0-4BAC-B1F6-782DDCCE6D9C}"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44624"/>
            <a:ext cx="7467600" cy="562074"/>
          </a:xfrm>
          <a:prstGeom prst="rect">
            <a:avLst/>
          </a:prstGeom>
        </p:spPr>
        <p:txBody>
          <a:bodyPr vert="horz" anchor="b">
            <a:normAutofit/>
          </a:bodyPr>
          <a:lstStyle/>
          <a:p>
            <a:r>
              <a:rPr kumimoji="0" lang="ja-JP" altLang="en-US" dirty="0" smtClean="0"/>
              <a:t>マスター タイトルの書式設定</a:t>
            </a:r>
            <a:endParaRPr kumimoji="0" lang="en-US" dirty="0"/>
          </a:p>
        </p:txBody>
      </p:sp>
      <p:sp>
        <p:nvSpPr>
          <p:cNvPr id="13" name="テキスト プレースホルダー 12"/>
          <p:cNvSpPr>
            <a:spLocks noGrp="1"/>
          </p:cNvSpPr>
          <p:nvPr>
            <p:ph type="body" idx="1"/>
          </p:nvPr>
        </p:nvSpPr>
        <p:spPr>
          <a:xfrm>
            <a:off x="457200" y="692696"/>
            <a:ext cx="7467600" cy="5781256"/>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B27008-14AA-45D3-AA8E-F3973CADF549}" type="datetime1">
              <a:rPr kumimoji="1" lang="ja-JP" altLang="en-US" smtClean="0"/>
              <a:t>2015/10/16</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526336" y="6336744"/>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498904" y="6355794"/>
            <a:ext cx="609600" cy="521208"/>
          </a:xfrm>
          <a:prstGeom prst="rect">
            <a:avLst/>
          </a:prstGeom>
        </p:spPr>
        <p:txBody>
          <a:bodyPr vert="horz" anchor="ctr"/>
          <a:lstStyle>
            <a:lvl1pPr algn="ctr" eaLnBrk="1" latinLnBrk="0" hangingPunct="1">
              <a:defRPr kumimoji="0" sz="1400" b="1">
                <a:solidFill>
                  <a:srgbClr val="FFFFFF"/>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hf hdr="0" ftr="0" dt="0"/>
  <p:txStyles>
    <p:titleStyle>
      <a:lvl1pPr algn="l" rtl="0" eaLnBrk="1" latinLnBrk="0" hangingPunct="1">
        <a:spcBef>
          <a:spcPct val="0"/>
        </a:spcBef>
        <a:buNone/>
        <a:defRPr kumimoji="1" sz="3000" b="0" kern="1200" cap="none" baseline="0">
          <a:solidFill>
            <a:schemeClr val="tx1"/>
          </a:solidFill>
          <a:latin typeface="Century" panose="02040604050505020304" pitchFamily="18" charset="0"/>
          <a:ea typeface="ＭＳ ゴシック" panose="020B0609070205080204" pitchFamily="49" charset="-128"/>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MDSPASS2 </a:t>
            </a:r>
            <a:r>
              <a:rPr kumimoji="1" lang="ja-JP" altLang="en-US" dirty="0" smtClean="0"/>
              <a:t>マニュアル</a:t>
            </a:r>
            <a:endParaRPr kumimoji="1" lang="ja-JP" altLang="en-US" dirty="0"/>
          </a:p>
        </p:txBody>
      </p:sp>
      <p:sp>
        <p:nvSpPr>
          <p:cNvPr id="3" name="サブタイトル 2"/>
          <p:cNvSpPr>
            <a:spLocks noGrp="1"/>
          </p:cNvSpPr>
          <p:nvPr>
            <p:ph type="subTitle" idx="1"/>
          </p:nvPr>
        </p:nvSpPr>
        <p:spPr/>
        <p:txBody>
          <a:bodyPr>
            <a:normAutofit/>
          </a:bodyPr>
          <a:lstStyle/>
          <a:p>
            <a:r>
              <a:rPr kumimoji="1" lang="ja-JP" altLang="en-US" dirty="0" smtClean="0"/>
              <a:t>東京大学生産技術研究所</a:t>
            </a:r>
            <a:endParaRPr kumimoji="1" lang="en-US" altLang="ja-JP" dirty="0" smtClean="0"/>
          </a:p>
          <a:p>
            <a:r>
              <a:rPr lang="ja-JP" altLang="en-US" dirty="0"/>
              <a:t>梅野研究室</a:t>
            </a:r>
            <a:endParaRPr kumimoji="1" lang="ja-JP" altLang="en-US" dirty="0"/>
          </a:p>
        </p:txBody>
      </p:sp>
    </p:spTree>
    <p:extLst>
      <p:ext uri="{BB962C8B-B14F-4D97-AF65-F5344CB8AC3E}">
        <p14:creationId xmlns:p14="http://schemas.microsoft.com/office/powerpoint/2010/main" val="2029049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umeno\Dropbox\MDSPASS2マニュアル\images\mdspass2_createconfig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692696"/>
            <a:ext cx="4104456" cy="5907383"/>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1"/>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3524895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umeno\Dropbox\MDSPASS2マニュアル\images\mdspass2_ss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025" y="1998663"/>
            <a:ext cx="3916363" cy="2860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meno\Dropbox\MDSPASS2マニュアル\images\mdspass2_str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885825"/>
            <a:ext cx="3914775" cy="5086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meno\Dropbox\MDSPASS2マニュアル\images\mdspass2_createconfig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513" y="200025"/>
            <a:ext cx="3228975" cy="645636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meno\Dropbox\MDSPASS2マニュアル\images\mdspass2_setparameters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1079" y="-387424"/>
            <a:ext cx="3529013" cy="64563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umeno\Dropbox\MDSPASS2マニュアル\images\mdspass2_ss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1099" y="488950"/>
            <a:ext cx="4217987" cy="63690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umeno\Dropbox\MDSPASS2マニュアル\images\mdspass2_ss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2286000"/>
            <a:ext cx="4476750" cy="73723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umeno\Dropbox\MDSPASS2マニュアル\images\mdspass2_ss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6061" y="1014103"/>
            <a:ext cx="2033587" cy="398621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umeno\Dropbox\MDSPASS2マニュアル\images\mdspass2_ss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2696" y="2708920"/>
            <a:ext cx="5895975" cy="4560887"/>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1"/>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462715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５</a:t>
            </a:r>
            <a:r>
              <a:rPr kumimoji="1" lang="ja-JP" altLang="en-US" dirty="0" smtClean="0"/>
              <a:t>．</a:t>
            </a:r>
            <a:r>
              <a:rPr kumimoji="1" lang="en-US" altLang="ja-JP" dirty="0" smtClean="0"/>
              <a:t>CONFIG</a:t>
            </a:r>
            <a:r>
              <a:rPr kumimoji="1" lang="ja-JP" altLang="en-US" dirty="0" smtClean="0"/>
              <a:t>ファイル</a:t>
            </a:r>
            <a:endParaRPr kumimoji="1" lang="ja-JP" altLang="en-US" dirty="0"/>
          </a:p>
        </p:txBody>
      </p:sp>
      <p:sp>
        <p:nvSpPr>
          <p:cNvPr id="3" name="テキスト ボックス 2"/>
          <p:cNvSpPr txBox="1"/>
          <p:nvPr/>
        </p:nvSpPr>
        <p:spPr>
          <a:xfrm>
            <a:off x="899592" y="1196752"/>
            <a:ext cx="6480720" cy="2462213"/>
          </a:xfrm>
          <a:prstGeom prst="rect">
            <a:avLst/>
          </a:prstGeom>
          <a:noFill/>
        </p:spPr>
        <p:txBody>
          <a:bodyPr wrap="square" rtlCol="0">
            <a:spAutoFit/>
          </a:bodyPr>
          <a:lstStyle/>
          <a:p>
            <a:r>
              <a:rPr lang="en-US" altLang="ja-JP" sz="1400" dirty="0"/>
              <a:t>Al</a:t>
            </a:r>
          </a:p>
          <a:p>
            <a:r>
              <a:rPr lang="en-US" altLang="ja-JP" sz="1400" dirty="0"/>
              <a:t> EAM </a:t>
            </a:r>
            <a:r>
              <a:rPr lang="en-US" altLang="ja-JP" sz="1400" dirty="0" err="1"/>
              <a:t>Mishin</a:t>
            </a:r>
            <a:r>
              <a:rPr lang="en-US" altLang="ja-JP" sz="1400" dirty="0"/>
              <a:t>     </a:t>
            </a:r>
          </a:p>
          <a:p>
            <a:r>
              <a:rPr lang="en-US" altLang="ja-JP" sz="1400" dirty="0"/>
              <a:t>         108</a:t>
            </a:r>
          </a:p>
          <a:p>
            <a:r>
              <a:rPr lang="en-US" altLang="ja-JP" sz="1400" dirty="0"/>
              <a:t>   4.05000019073486     </a:t>
            </a:r>
          </a:p>
          <a:p>
            <a:r>
              <a:rPr lang="en-US" altLang="ja-JP" sz="1400" dirty="0"/>
              <a:t>   3.000000000000000   0.000000000000000   0.000000000000000</a:t>
            </a:r>
          </a:p>
          <a:p>
            <a:r>
              <a:rPr lang="en-US" altLang="ja-JP" sz="1400" dirty="0"/>
              <a:t>   0.000000000000000   3.000000000000000   0.000000000000000</a:t>
            </a:r>
          </a:p>
          <a:p>
            <a:r>
              <a:rPr lang="en-US" altLang="ja-JP" sz="1400" dirty="0"/>
              <a:t>   0.000000000000000   0.000000000000000   3.000000000000000</a:t>
            </a:r>
          </a:p>
          <a:p>
            <a:r>
              <a:rPr lang="en-US" altLang="ja-JP" sz="1400" dirty="0"/>
              <a:t> </a:t>
            </a:r>
            <a:r>
              <a:rPr lang="en-US" altLang="ja-JP" sz="1400" dirty="0" err="1"/>
              <a:t>fra</a:t>
            </a:r>
            <a:endParaRPr lang="en-US" altLang="ja-JP" sz="1400" dirty="0"/>
          </a:p>
          <a:p>
            <a:r>
              <a:rPr lang="en-US" altLang="ja-JP" sz="1400" dirty="0"/>
              <a:t>   0.000000000000000   0.000000000000000   0.000000000000000</a:t>
            </a:r>
          </a:p>
          <a:p>
            <a:r>
              <a:rPr lang="en-US" altLang="ja-JP" sz="1400" dirty="0"/>
              <a:t>   0.000000000000000   0.166666666666667   </a:t>
            </a:r>
            <a:r>
              <a:rPr lang="en-US" altLang="ja-JP" sz="1400" dirty="0" smtClean="0"/>
              <a:t>0.166666666666667</a:t>
            </a:r>
          </a:p>
          <a:p>
            <a:r>
              <a:rPr lang="ja-JP" altLang="en-US" sz="1400" dirty="0" smtClean="0"/>
              <a:t>　 </a:t>
            </a:r>
            <a:r>
              <a:rPr lang="en-US" altLang="ja-JP" sz="1400" dirty="0" smtClean="0"/>
              <a:t>… </a:t>
            </a:r>
            <a:endParaRPr kumimoji="1" lang="ja-JP" altLang="en-US" sz="1400" dirty="0"/>
          </a:p>
        </p:txBody>
      </p:sp>
      <p:sp>
        <p:nvSpPr>
          <p:cNvPr id="4" name="テキスト ボックス 3"/>
          <p:cNvSpPr txBox="1"/>
          <p:nvPr/>
        </p:nvSpPr>
        <p:spPr>
          <a:xfrm>
            <a:off x="1852464" y="1196751"/>
            <a:ext cx="2952328" cy="276999"/>
          </a:xfrm>
          <a:prstGeom prst="rect">
            <a:avLst/>
          </a:prstGeom>
          <a:noFill/>
        </p:spPr>
        <p:txBody>
          <a:bodyPr wrap="square" rtlCol="0">
            <a:spAutoFit/>
          </a:bodyPr>
          <a:lstStyle/>
          <a:p>
            <a:r>
              <a:rPr kumimoji="1" lang="ja-JP" altLang="en-US" sz="1200" dirty="0" smtClean="0">
                <a:solidFill>
                  <a:srgbClr val="FF0000"/>
                </a:solidFill>
              </a:rPr>
              <a:t>単元系の場合，</a:t>
            </a:r>
            <a:r>
              <a:rPr kumimoji="1" lang="en-US" altLang="ja-JP" sz="1200" dirty="0" smtClean="0">
                <a:solidFill>
                  <a:srgbClr val="FF0000"/>
                </a:solidFill>
              </a:rPr>
              <a:t>1</a:t>
            </a:r>
            <a:r>
              <a:rPr kumimoji="1" lang="ja-JP" altLang="en-US" sz="1200" dirty="0" smtClean="0">
                <a:solidFill>
                  <a:srgbClr val="FF0000"/>
                </a:solidFill>
              </a:rPr>
              <a:t>行目に原子種を</a:t>
            </a:r>
            <a:r>
              <a:rPr lang="ja-JP" altLang="en-US" sz="1200" dirty="0">
                <a:solidFill>
                  <a:srgbClr val="FF0000"/>
                </a:solidFill>
              </a:rPr>
              <a:t>書く</a:t>
            </a:r>
            <a:endParaRPr kumimoji="1" lang="ja-JP" altLang="en-US" sz="1200" dirty="0">
              <a:solidFill>
                <a:srgbClr val="FF0000"/>
              </a:solidFill>
            </a:endParaRPr>
          </a:p>
        </p:txBody>
      </p:sp>
      <p:sp>
        <p:nvSpPr>
          <p:cNvPr id="5" name="テキスト ボックス 4"/>
          <p:cNvSpPr txBox="1"/>
          <p:nvPr/>
        </p:nvSpPr>
        <p:spPr>
          <a:xfrm>
            <a:off x="2267744" y="1423809"/>
            <a:ext cx="6192688" cy="276999"/>
          </a:xfrm>
          <a:prstGeom prst="rect">
            <a:avLst/>
          </a:prstGeom>
          <a:noFill/>
        </p:spPr>
        <p:txBody>
          <a:bodyPr wrap="square" rtlCol="0">
            <a:spAutoFit/>
          </a:bodyPr>
          <a:lstStyle/>
          <a:p>
            <a:r>
              <a:rPr kumimoji="1" lang="en-US" altLang="ja-JP" sz="1200" dirty="0" smtClean="0">
                <a:solidFill>
                  <a:srgbClr val="FF0000"/>
                </a:solidFill>
              </a:rPr>
              <a:t>2</a:t>
            </a:r>
            <a:r>
              <a:rPr kumimoji="1" lang="ja-JP" altLang="en-US" sz="1200" dirty="0" smtClean="0">
                <a:solidFill>
                  <a:srgbClr val="FF0000"/>
                </a:solidFill>
              </a:rPr>
              <a:t>行目にポテンシャルタイプ．ポテンシャルによって，</a:t>
            </a:r>
            <a:r>
              <a:rPr kumimoji="1" lang="en-US" altLang="ja-JP" sz="1200" dirty="0" err="1" smtClean="0">
                <a:solidFill>
                  <a:srgbClr val="FF0000"/>
                </a:solidFill>
              </a:rPr>
              <a:t>arg</a:t>
            </a:r>
            <a:r>
              <a:rPr kumimoji="1" lang="en-US" altLang="ja-JP" sz="1200" dirty="0" smtClean="0">
                <a:solidFill>
                  <a:srgbClr val="FF0000"/>
                </a:solidFill>
              </a:rPr>
              <a:t> </a:t>
            </a:r>
            <a:r>
              <a:rPr kumimoji="1" lang="ja-JP" altLang="en-US" sz="1200" dirty="0" smtClean="0">
                <a:solidFill>
                  <a:srgbClr val="FF0000"/>
                </a:solidFill>
              </a:rPr>
              <a:t>（</a:t>
            </a:r>
            <a:r>
              <a:rPr lang="ja-JP" altLang="en-US" sz="1200" dirty="0">
                <a:solidFill>
                  <a:srgbClr val="FF0000"/>
                </a:solidFill>
              </a:rPr>
              <a:t>この</a:t>
            </a:r>
            <a:r>
              <a:rPr lang="ja-JP" altLang="en-US" sz="1200" dirty="0" smtClean="0">
                <a:solidFill>
                  <a:srgbClr val="FF0000"/>
                </a:solidFill>
              </a:rPr>
              <a:t>例では</a:t>
            </a:r>
            <a:r>
              <a:rPr lang="en-US" altLang="ja-JP" sz="1200" dirty="0" smtClean="0">
                <a:solidFill>
                  <a:srgbClr val="FF0000"/>
                </a:solidFill>
              </a:rPr>
              <a:t>”</a:t>
            </a:r>
            <a:r>
              <a:rPr lang="en-US" altLang="ja-JP" sz="1200" dirty="0" err="1" smtClean="0">
                <a:solidFill>
                  <a:srgbClr val="FF0000"/>
                </a:solidFill>
              </a:rPr>
              <a:t>Mishin</a:t>
            </a:r>
            <a:r>
              <a:rPr lang="en-US" altLang="ja-JP" sz="1200" dirty="0" smtClean="0">
                <a:solidFill>
                  <a:srgbClr val="FF0000"/>
                </a:solidFill>
              </a:rPr>
              <a:t>”</a:t>
            </a:r>
            <a:r>
              <a:rPr lang="ja-JP" altLang="en-US" sz="1200" dirty="0" smtClean="0">
                <a:solidFill>
                  <a:srgbClr val="FF0000"/>
                </a:solidFill>
              </a:rPr>
              <a:t>）を与える</a:t>
            </a:r>
            <a:endParaRPr kumimoji="1" lang="ja-JP" altLang="en-US" sz="1200" dirty="0">
              <a:solidFill>
                <a:srgbClr val="FF0000"/>
              </a:solidFill>
            </a:endParaRPr>
          </a:p>
        </p:txBody>
      </p:sp>
      <p:sp>
        <p:nvSpPr>
          <p:cNvPr id="6" name="テキスト ボックス 5"/>
          <p:cNvSpPr txBox="1"/>
          <p:nvPr/>
        </p:nvSpPr>
        <p:spPr>
          <a:xfrm>
            <a:off x="1979712" y="1639833"/>
            <a:ext cx="1147539" cy="276999"/>
          </a:xfrm>
          <a:prstGeom prst="rect">
            <a:avLst/>
          </a:prstGeom>
          <a:noFill/>
        </p:spPr>
        <p:txBody>
          <a:bodyPr wrap="square" rtlCol="0">
            <a:spAutoFit/>
          </a:bodyPr>
          <a:lstStyle/>
          <a:p>
            <a:r>
              <a:rPr kumimoji="1" lang="ja-JP" altLang="en-US" sz="1200" dirty="0" smtClean="0">
                <a:solidFill>
                  <a:srgbClr val="FF0000"/>
                </a:solidFill>
              </a:rPr>
              <a:t>総原子数</a:t>
            </a:r>
            <a:endParaRPr kumimoji="1" lang="ja-JP" altLang="en-US" sz="1200" dirty="0">
              <a:solidFill>
                <a:srgbClr val="FF0000"/>
              </a:solidFill>
            </a:endParaRPr>
          </a:p>
        </p:txBody>
      </p:sp>
      <p:sp>
        <p:nvSpPr>
          <p:cNvPr id="7" name="テキスト ボックス 6"/>
          <p:cNvSpPr txBox="1"/>
          <p:nvPr/>
        </p:nvSpPr>
        <p:spPr>
          <a:xfrm>
            <a:off x="179512" y="3687415"/>
            <a:ext cx="5328592" cy="461665"/>
          </a:xfrm>
          <a:prstGeom prst="rect">
            <a:avLst/>
          </a:prstGeom>
          <a:noFill/>
        </p:spPr>
        <p:txBody>
          <a:bodyPr wrap="square" rtlCol="0">
            <a:spAutoFit/>
          </a:bodyPr>
          <a:lstStyle/>
          <a:p>
            <a:r>
              <a:rPr kumimoji="1" lang="ja-JP" altLang="en-US" sz="1200" dirty="0" smtClean="0">
                <a:solidFill>
                  <a:srgbClr val="FF0000"/>
                </a:solidFill>
              </a:rPr>
              <a:t>セル形状マトリクスのスケーリングファクター（この下の</a:t>
            </a:r>
            <a:r>
              <a:rPr kumimoji="1" lang="en-US" altLang="ja-JP" sz="1200" dirty="0" smtClean="0">
                <a:solidFill>
                  <a:srgbClr val="FF0000"/>
                </a:solidFill>
              </a:rPr>
              <a:t>3</a:t>
            </a:r>
            <a:r>
              <a:rPr kumimoji="1" lang="ja-JP" altLang="en-US" sz="1200" dirty="0" smtClean="0">
                <a:solidFill>
                  <a:srgbClr val="FF0000"/>
                </a:solidFill>
              </a:rPr>
              <a:t>行の各数値が等倍される）格子定数などしておくと便利</a:t>
            </a:r>
            <a:endParaRPr kumimoji="1" lang="ja-JP" altLang="en-US" sz="1200" dirty="0">
              <a:solidFill>
                <a:srgbClr val="FF0000"/>
              </a:solidFill>
            </a:endParaRPr>
          </a:p>
        </p:txBody>
      </p:sp>
      <p:cxnSp>
        <p:nvCxnSpPr>
          <p:cNvPr id="8" name="直線コネクタ 7"/>
          <p:cNvCxnSpPr/>
          <p:nvPr/>
        </p:nvCxnSpPr>
        <p:spPr>
          <a:xfrm flipH="1">
            <a:off x="395536" y="2013699"/>
            <a:ext cx="648072" cy="1645266"/>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058638" y="4509120"/>
            <a:ext cx="3081313" cy="461665"/>
          </a:xfrm>
          <a:prstGeom prst="rect">
            <a:avLst/>
          </a:prstGeom>
          <a:noFill/>
        </p:spPr>
        <p:txBody>
          <a:bodyPr wrap="square" rtlCol="0">
            <a:spAutoFit/>
          </a:bodyPr>
          <a:lstStyle/>
          <a:p>
            <a:r>
              <a:rPr kumimoji="1" lang="ja-JP" altLang="en-US" sz="1200" dirty="0" smtClean="0">
                <a:solidFill>
                  <a:srgbClr val="FF0000"/>
                </a:solidFill>
              </a:rPr>
              <a:t>セルの形状マトリクス．マトリクスの成分は以下のように各辺のベクトルに対応している．</a:t>
            </a:r>
            <a:endParaRPr kumimoji="1" lang="ja-JP" altLang="en-US" sz="1200" dirty="0">
              <a:solidFill>
                <a:srgbClr val="FF0000"/>
              </a:solidFill>
            </a:endParaRPr>
          </a:p>
        </p:txBody>
      </p:sp>
      <p:sp>
        <p:nvSpPr>
          <p:cNvPr id="13" name="角丸四角形 12"/>
          <p:cNvSpPr/>
          <p:nvPr/>
        </p:nvSpPr>
        <p:spPr>
          <a:xfrm>
            <a:off x="1043608" y="2103119"/>
            <a:ext cx="5472608" cy="668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flipH="1">
            <a:off x="1852464" y="2794045"/>
            <a:ext cx="619744" cy="17150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直方体 15"/>
          <p:cNvSpPr/>
          <p:nvPr/>
        </p:nvSpPr>
        <p:spPr>
          <a:xfrm>
            <a:off x="1857375" y="4941168"/>
            <a:ext cx="1274465" cy="1008112"/>
          </a:xfrm>
          <a:prstGeom prst="cube">
            <a:avLst>
              <a:gd name="adj" fmla="val 306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1857375" y="5949280"/>
            <a:ext cx="9864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1866950" y="5645435"/>
            <a:ext cx="295386" cy="3038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1866950" y="5229200"/>
            <a:ext cx="0"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162336" y="4941168"/>
            <a:ext cx="0" cy="6480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2162336" y="5645435"/>
            <a:ext cx="9649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222283" y="5949280"/>
            <a:ext cx="1413613" cy="307777"/>
          </a:xfrm>
          <a:prstGeom prst="rect">
            <a:avLst/>
          </a:prstGeom>
          <a:noFill/>
        </p:spPr>
        <p:txBody>
          <a:bodyPr wrap="square" rtlCol="0">
            <a:spAutoFit/>
          </a:bodyPr>
          <a:lstStyle/>
          <a:p>
            <a:r>
              <a:rPr lang="en-US" altLang="ja-JP" sz="1400" dirty="0" smtClean="0"/>
              <a:t>(</a:t>
            </a:r>
            <a:r>
              <a:rPr lang="en-US" altLang="ja-JP" sz="1400" i="1" dirty="0" smtClean="0"/>
              <a:t>h</a:t>
            </a:r>
            <a:r>
              <a:rPr lang="en-US" altLang="ja-JP" sz="1400" baseline="-25000" dirty="0" smtClean="0"/>
              <a:t>11</a:t>
            </a:r>
            <a:r>
              <a:rPr lang="en-US" altLang="ja-JP" sz="1400" dirty="0" smtClean="0"/>
              <a:t>, </a:t>
            </a:r>
            <a:r>
              <a:rPr lang="en-US" altLang="ja-JP" sz="1400" i="1" dirty="0" smtClean="0"/>
              <a:t>h</a:t>
            </a:r>
            <a:r>
              <a:rPr lang="en-US" altLang="ja-JP" sz="1400" baseline="-25000" dirty="0" smtClean="0"/>
              <a:t>21</a:t>
            </a:r>
            <a:r>
              <a:rPr lang="en-US" altLang="ja-JP" sz="1400" dirty="0" smtClean="0"/>
              <a:t>, </a:t>
            </a:r>
            <a:r>
              <a:rPr lang="en-US" altLang="ja-JP" sz="1400" i="1" dirty="0" smtClean="0"/>
              <a:t>h</a:t>
            </a:r>
            <a:r>
              <a:rPr lang="en-US" altLang="ja-JP" sz="1400" baseline="-25000" dirty="0" smtClean="0"/>
              <a:t>31</a:t>
            </a:r>
            <a:r>
              <a:rPr lang="en-US" altLang="ja-JP" sz="1400" dirty="0" smtClean="0"/>
              <a:t>)</a:t>
            </a:r>
            <a:endParaRPr kumimoji="1" lang="ja-JP" altLang="en-US" sz="1400" dirty="0"/>
          </a:p>
        </p:txBody>
      </p:sp>
      <p:sp>
        <p:nvSpPr>
          <p:cNvPr id="33" name="テキスト ボックス 32"/>
          <p:cNvSpPr txBox="1"/>
          <p:nvPr/>
        </p:nvSpPr>
        <p:spPr>
          <a:xfrm>
            <a:off x="2162336" y="5336790"/>
            <a:ext cx="1413613" cy="307777"/>
          </a:xfrm>
          <a:prstGeom prst="rect">
            <a:avLst/>
          </a:prstGeom>
          <a:noFill/>
        </p:spPr>
        <p:txBody>
          <a:bodyPr wrap="square" rtlCol="0">
            <a:spAutoFit/>
          </a:bodyPr>
          <a:lstStyle/>
          <a:p>
            <a:r>
              <a:rPr lang="en-US" altLang="ja-JP" sz="1400" dirty="0" smtClean="0"/>
              <a:t>(</a:t>
            </a:r>
            <a:r>
              <a:rPr lang="en-US" altLang="ja-JP" sz="1400" i="1" dirty="0" smtClean="0"/>
              <a:t>h</a:t>
            </a:r>
            <a:r>
              <a:rPr lang="en-US" altLang="ja-JP" sz="1400" baseline="-25000" dirty="0" smtClean="0"/>
              <a:t>12</a:t>
            </a:r>
            <a:r>
              <a:rPr lang="en-US" altLang="ja-JP" sz="1400" dirty="0" smtClean="0"/>
              <a:t>, </a:t>
            </a:r>
            <a:r>
              <a:rPr lang="en-US" altLang="ja-JP" sz="1400" i="1" dirty="0" smtClean="0"/>
              <a:t>h</a:t>
            </a:r>
            <a:r>
              <a:rPr lang="en-US" altLang="ja-JP" sz="1400" baseline="-25000" dirty="0" smtClean="0"/>
              <a:t>22</a:t>
            </a:r>
            <a:r>
              <a:rPr lang="en-US" altLang="ja-JP" sz="1400" dirty="0" smtClean="0"/>
              <a:t>, </a:t>
            </a:r>
            <a:r>
              <a:rPr lang="en-US" altLang="ja-JP" sz="1400" i="1" dirty="0" smtClean="0"/>
              <a:t>h</a:t>
            </a:r>
            <a:r>
              <a:rPr lang="en-US" altLang="ja-JP" sz="1400" baseline="-25000" dirty="0" smtClean="0"/>
              <a:t>32</a:t>
            </a:r>
            <a:r>
              <a:rPr lang="en-US" altLang="ja-JP" sz="1400" dirty="0" smtClean="0"/>
              <a:t>)</a:t>
            </a:r>
            <a:endParaRPr kumimoji="1" lang="ja-JP" altLang="en-US" sz="1400" dirty="0"/>
          </a:p>
        </p:txBody>
      </p:sp>
      <p:sp>
        <p:nvSpPr>
          <p:cNvPr id="34" name="テキスト ボックス 33"/>
          <p:cNvSpPr txBox="1"/>
          <p:nvPr/>
        </p:nvSpPr>
        <p:spPr>
          <a:xfrm>
            <a:off x="969627" y="4956460"/>
            <a:ext cx="1413613" cy="307777"/>
          </a:xfrm>
          <a:prstGeom prst="rect">
            <a:avLst/>
          </a:prstGeom>
          <a:noFill/>
        </p:spPr>
        <p:txBody>
          <a:bodyPr wrap="square" rtlCol="0">
            <a:spAutoFit/>
          </a:bodyPr>
          <a:lstStyle/>
          <a:p>
            <a:r>
              <a:rPr lang="en-US" altLang="ja-JP" sz="1400" dirty="0" smtClean="0"/>
              <a:t>(</a:t>
            </a:r>
            <a:r>
              <a:rPr lang="en-US" altLang="ja-JP" sz="1400" i="1" dirty="0" smtClean="0"/>
              <a:t>h</a:t>
            </a:r>
            <a:r>
              <a:rPr lang="en-US" altLang="ja-JP" sz="1400" baseline="-25000" dirty="0" smtClean="0"/>
              <a:t>13</a:t>
            </a:r>
            <a:r>
              <a:rPr lang="en-US" altLang="ja-JP" sz="1400" dirty="0" smtClean="0"/>
              <a:t>, </a:t>
            </a:r>
            <a:r>
              <a:rPr lang="en-US" altLang="ja-JP" sz="1400" i="1" dirty="0" smtClean="0"/>
              <a:t>h</a:t>
            </a:r>
            <a:r>
              <a:rPr lang="en-US" altLang="ja-JP" sz="1400" baseline="-25000" dirty="0" smtClean="0"/>
              <a:t>23</a:t>
            </a:r>
            <a:r>
              <a:rPr lang="en-US" altLang="ja-JP" sz="1400" dirty="0" smtClean="0"/>
              <a:t>, </a:t>
            </a:r>
            <a:r>
              <a:rPr lang="en-US" altLang="ja-JP" sz="1400" i="1" dirty="0" smtClean="0"/>
              <a:t>h</a:t>
            </a:r>
            <a:r>
              <a:rPr lang="en-US" altLang="ja-JP" sz="1400" baseline="-25000" dirty="0" smtClean="0"/>
              <a:t>33</a:t>
            </a:r>
            <a:r>
              <a:rPr lang="en-US" altLang="ja-JP" sz="1400" dirty="0" smtClean="0"/>
              <a:t>)</a:t>
            </a:r>
            <a:endParaRPr kumimoji="1" lang="ja-JP" altLang="en-US" sz="1400" dirty="0"/>
          </a:p>
        </p:txBody>
      </p:sp>
      <p:sp>
        <p:nvSpPr>
          <p:cNvPr id="35" name="テキスト ボックス 34"/>
          <p:cNvSpPr txBox="1"/>
          <p:nvPr/>
        </p:nvSpPr>
        <p:spPr>
          <a:xfrm>
            <a:off x="6744940" y="2717047"/>
            <a:ext cx="1931516" cy="830997"/>
          </a:xfrm>
          <a:prstGeom prst="rect">
            <a:avLst/>
          </a:prstGeom>
          <a:noFill/>
        </p:spPr>
        <p:txBody>
          <a:bodyPr wrap="square" rtlCol="0">
            <a:spAutoFit/>
          </a:bodyPr>
          <a:lstStyle/>
          <a:p>
            <a:r>
              <a:rPr lang="ja-JP" altLang="en-US" sz="1200" dirty="0">
                <a:solidFill>
                  <a:srgbClr val="FF0000"/>
                </a:solidFill>
              </a:rPr>
              <a:t>原子配置</a:t>
            </a:r>
            <a:r>
              <a:rPr lang="ja-JP" altLang="en-US" sz="1200" dirty="0" smtClean="0">
                <a:solidFill>
                  <a:srgbClr val="FF0000"/>
                </a:solidFill>
              </a:rPr>
              <a:t>を</a:t>
            </a:r>
            <a:r>
              <a:rPr lang="en-US" altLang="ja-JP" sz="1200" dirty="0" smtClean="0">
                <a:solidFill>
                  <a:srgbClr val="FF0000"/>
                </a:solidFill>
              </a:rPr>
              <a:t>fractional coordinate</a:t>
            </a:r>
            <a:r>
              <a:rPr lang="ja-JP" altLang="en-US" sz="1200" dirty="0" smtClean="0">
                <a:solidFill>
                  <a:srgbClr val="FF0000"/>
                </a:solidFill>
              </a:rPr>
              <a:t>で与える</a:t>
            </a:r>
            <a:r>
              <a:rPr lang="en-US" altLang="ja-JP" sz="1200" dirty="0" smtClean="0">
                <a:solidFill>
                  <a:srgbClr val="FF0000"/>
                </a:solidFill>
              </a:rPr>
              <a:t>(</a:t>
            </a:r>
            <a:r>
              <a:rPr lang="en-US" altLang="ja-JP" sz="1200" dirty="0" err="1" smtClean="0">
                <a:solidFill>
                  <a:srgbClr val="FF0000"/>
                </a:solidFill>
              </a:rPr>
              <a:t>fra</a:t>
            </a:r>
            <a:r>
              <a:rPr lang="en-US" altLang="ja-JP" sz="1200" dirty="0" smtClean="0">
                <a:solidFill>
                  <a:srgbClr val="FF0000"/>
                </a:solidFill>
              </a:rPr>
              <a:t>)</a:t>
            </a:r>
            <a:r>
              <a:rPr lang="ja-JP" altLang="en-US" sz="1200" dirty="0" smtClean="0">
                <a:solidFill>
                  <a:srgbClr val="FF0000"/>
                </a:solidFill>
              </a:rPr>
              <a:t>か，絶対座標</a:t>
            </a:r>
            <a:r>
              <a:rPr lang="en-US" altLang="ja-JP" sz="1200" dirty="0" smtClean="0">
                <a:solidFill>
                  <a:srgbClr val="FF0000"/>
                </a:solidFill>
              </a:rPr>
              <a:t>(abs)</a:t>
            </a:r>
            <a:r>
              <a:rPr lang="ja-JP" altLang="en-US" sz="1200" dirty="0" smtClean="0">
                <a:solidFill>
                  <a:srgbClr val="FF0000"/>
                </a:solidFill>
              </a:rPr>
              <a:t>で与えるかを指示</a:t>
            </a:r>
            <a:endParaRPr kumimoji="1" lang="ja-JP" altLang="en-US" sz="1200" dirty="0">
              <a:solidFill>
                <a:srgbClr val="FF0000"/>
              </a:solidFill>
            </a:endParaRPr>
          </a:p>
        </p:txBody>
      </p:sp>
      <p:cxnSp>
        <p:nvCxnSpPr>
          <p:cNvPr id="36" name="直線コネクタ 35"/>
          <p:cNvCxnSpPr/>
          <p:nvPr/>
        </p:nvCxnSpPr>
        <p:spPr>
          <a:xfrm>
            <a:off x="1306363" y="2855547"/>
            <a:ext cx="5438577" cy="0"/>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1043608" y="2976511"/>
            <a:ext cx="5472608" cy="668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5527948" y="3658965"/>
            <a:ext cx="772244" cy="8575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312892" y="4376137"/>
            <a:ext cx="1931516" cy="276999"/>
          </a:xfrm>
          <a:prstGeom prst="rect">
            <a:avLst/>
          </a:prstGeom>
          <a:noFill/>
        </p:spPr>
        <p:txBody>
          <a:bodyPr wrap="square" rtlCol="0">
            <a:spAutoFit/>
          </a:bodyPr>
          <a:lstStyle/>
          <a:p>
            <a:r>
              <a:rPr kumimoji="1" lang="ja-JP" altLang="en-US" sz="1200" dirty="0" smtClean="0">
                <a:solidFill>
                  <a:srgbClr val="FF0000"/>
                </a:solidFill>
              </a:rPr>
              <a:t>原子の座標 </a:t>
            </a:r>
            <a:r>
              <a:rPr kumimoji="1" lang="en-US" altLang="ja-JP" sz="1200" dirty="0" smtClean="0">
                <a:solidFill>
                  <a:srgbClr val="FF0000"/>
                </a:solidFill>
              </a:rPr>
              <a:t>(x, y, z)</a:t>
            </a:r>
            <a:endParaRPr kumimoji="1" lang="ja-JP" altLang="en-US" sz="1200" dirty="0">
              <a:solidFill>
                <a:srgbClr val="FF0000"/>
              </a:solidFill>
            </a:endParaRPr>
          </a:p>
        </p:txBody>
      </p:sp>
      <p:sp>
        <p:nvSpPr>
          <p:cNvPr id="44" name="テキスト ボックス 43"/>
          <p:cNvSpPr txBox="1"/>
          <p:nvPr/>
        </p:nvSpPr>
        <p:spPr>
          <a:xfrm>
            <a:off x="5754278" y="5297205"/>
            <a:ext cx="1523876" cy="369332"/>
          </a:xfrm>
          <a:prstGeom prst="rect">
            <a:avLst/>
          </a:prstGeom>
          <a:noFill/>
        </p:spPr>
        <p:txBody>
          <a:bodyPr wrap="square" rtlCol="0">
            <a:spAutoFit/>
          </a:bodyPr>
          <a:lstStyle/>
          <a:p>
            <a:r>
              <a:rPr kumimoji="1" lang="en-US" altLang="ja-JP" dirty="0" smtClean="0">
                <a:solidFill>
                  <a:srgbClr val="FF0000"/>
                </a:solidFill>
              </a:rPr>
              <a:t>※</a:t>
            </a:r>
            <a:r>
              <a:rPr kumimoji="1" lang="ja-JP" altLang="en-US" dirty="0" smtClean="0">
                <a:solidFill>
                  <a:srgbClr val="FF0000"/>
                </a:solidFill>
              </a:rPr>
              <a:t>単位は</a:t>
            </a:r>
            <a:r>
              <a:rPr kumimoji="1" lang="en-US" altLang="ja-JP" dirty="0" smtClean="0">
                <a:solidFill>
                  <a:srgbClr val="FF0000"/>
                </a:solidFill>
              </a:rPr>
              <a:t>Å</a:t>
            </a:r>
            <a:endParaRPr kumimoji="1" lang="ja-JP" altLang="en-US" dirty="0">
              <a:solidFill>
                <a:srgbClr val="FF0000"/>
              </a:solidFill>
            </a:endParaRPr>
          </a:p>
        </p:txBody>
      </p:sp>
      <p:sp>
        <p:nvSpPr>
          <p:cNvPr id="9" name="スライド番号プレースホルダー 8"/>
          <p:cNvSpPr>
            <a:spLocks noGrp="1"/>
          </p:cNvSpPr>
          <p:nvPr>
            <p:ph type="sldNum" sz="quarter" idx="11"/>
          </p:nvPr>
        </p:nvSpPr>
        <p:spPr/>
        <p:txBody>
          <a:bodyPr/>
          <a:lstStyle/>
          <a:p>
            <a:fld id="{D2D8002D-B5B0-4BAC-B1F6-782DDCCE6D9C}" type="slidenum">
              <a:rPr kumimoji="1" lang="ja-JP" altLang="en-US" smtClean="0"/>
              <a:t>12</a:t>
            </a:fld>
            <a:endParaRPr kumimoji="1" lang="ja-JP" altLang="en-US"/>
          </a:p>
        </p:txBody>
      </p:sp>
    </p:spTree>
    <p:extLst>
      <p:ext uri="{BB962C8B-B14F-4D97-AF65-F5344CB8AC3E}">
        <p14:creationId xmlns:p14="http://schemas.microsoft.com/office/powerpoint/2010/main" val="1023435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99592" y="1196752"/>
            <a:ext cx="6768752" cy="2462213"/>
          </a:xfrm>
          <a:prstGeom prst="rect">
            <a:avLst/>
          </a:prstGeom>
          <a:noFill/>
        </p:spPr>
        <p:txBody>
          <a:bodyPr wrap="square" rtlCol="0">
            <a:spAutoFit/>
          </a:bodyPr>
          <a:lstStyle/>
          <a:p>
            <a:r>
              <a:rPr lang="es-ES" altLang="ja-JP" sz="1400" dirty="0"/>
              <a:t>Zr O Y cubic R-0.2 Zr30 O63 Y2</a:t>
            </a:r>
          </a:p>
          <a:p>
            <a:r>
              <a:rPr lang="en-US" altLang="ja-JP" sz="1400" dirty="0"/>
              <a:t>Dipole Dipole_YSZ.pot</a:t>
            </a:r>
          </a:p>
          <a:p>
            <a:r>
              <a:rPr lang="en-US" altLang="ja-JP" sz="1400" dirty="0"/>
              <a:t>95</a:t>
            </a:r>
          </a:p>
          <a:p>
            <a:r>
              <a:rPr lang="en-US" altLang="ja-JP" sz="1400" dirty="0"/>
              <a:t>  10.2487496499548296</a:t>
            </a:r>
          </a:p>
          <a:p>
            <a:r>
              <a:rPr lang="en-US" altLang="ja-JP" sz="1400" dirty="0"/>
              <a:t>     1.0000000000000000   0.0000000000000000   0.0000000000000000</a:t>
            </a:r>
          </a:p>
          <a:p>
            <a:r>
              <a:rPr lang="en-US" altLang="ja-JP" sz="1400" dirty="0"/>
              <a:t>     0.0000000000000000   1.0000000000000000   0.0000000000000000</a:t>
            </a:r>
          </a:p>
          <a:p>
            <a:r>
              <a:rPr lang="en-US" altLang="ja-JP" sz="1400" dirty="0"/>
              <a:t>     0.0000000000000000   0.0000000000000000   1.0000000000000000</a:t>
            </a:r>
          </a:p>
          <a:p>
            <a:r>
              <a:rPr lang="en-US" altLang="ja-JP" sz="1400" dirty="0" err="1"/>
              <a:t>fra</a:t>
            </a:r>
            <a:endParaRPr lang="en-US" altLang="ja-JP" sz="1400" dirty="0"/>
          </a:p>
          <a:p>
            <a:r>
              <a:rPr lang="en-US" altLang="ja-JP" sz="1400" dirty="0"/>
              <a:t>  0.0000000000000000  0.0000000000000000  0.0000000000000000 </a:t>
            </a:r>
            <a:r>
              <a:rPr lang="en-US" altLang="ja-JP" sz="1400" dirty="0" err="1"/>
              <a:t>Zr</a:t>
            </a:r>
            <a:r>
              <a:rPr lang="en-US" altLang="ja-JP" sz="1400" dirty="0"/>
              <a:t>  T   </a:t>
            </a:r>
            <a:r>
              <a:rPr lang="en-US" altLang="ja-JP" sz="1400" dirty="0" err="1"/>
              <a:t>T</a:t>
            </a:r>
            <a:r>
              <a:rPr lang="en-US" altLang="ja-JP" sz="1400" dirty="0"/>
              <a:t>   </a:t>
            </a:r>
            <a:r>
              <a:rPr lang="en-US" altLang="ja-JP" sz="1400" dirty="0" err="1"/>
              <a:t>T</a:t>
            </a:r>
            <a:endParaRPr lang="en-US" altLang="ja-JP" sz="1400" dirty="0"/>
          </a:p>
          <a:p>
            <a:r>
              <a:rPr lang="en-US" altLang="ja-JP" sz="1400" dirty="0"/>
              <a:t>  0.4914088644142771 -0.0027775299139948  0.0133805027106824 </a:t>
            </a:r>
            <a:r>
              <a:rPr lang="en-US" altLang="ja-JP" sz="1400" dirty="0" err="1"/>
              <a:t>Zr</a:t>
            </a:r>
            <a:r>
              <a:rPr lang="en-US" altLang="ja-JP" sz="1400" dirty="0"/>
              <a:t>  T   </a:t>
            </a:r>
            <a:r>
              <a:rPr lang="en-US" altLang="ja-JP" sz="1400" dirty="0" err="1"/>
              <a:t>T</a:t>
            </a:r>
            <a:r>
              <a:rPr lang="en-US" altLang="ja-JP" sz="1400" dirty="0"/>
              <a:t>   </a:t>
            </a:r>
            <a:r>
              <a:rPr lang="en-US" altLang="ja-JP" sz="1400" dirty="0" err="1"/>
              <a:t>T</a:t>
            </a:r>
            <a:endParaRPr lang="en-US" altLang="ja-JP" sz="1400" dirty="0"/>
          </a:p>
          <a:p>
            <a:r>
              <a:rPr lang="ja-JP" altLang="en-US" sz="1400" dirty="0" smtClean="0"/>
              <a:t>　 </a:t>
            </a:r>
            <a:r>
              <a:rPr lang="en-US" altLang="ja-JP" sz="1400" dirty="0" smtClean="0"/>
              <a:t>… </a:t>
            </a:r>
            <a:endParaRPr kumimoji="1" lang="ja-JP" altLang="en-US" sz="1400" dirty="0"/>
          </a:p>
        </p:txBody>
      </p:sp>
      <p:sp>
        <p:nvSpPr>
          <p:cNvPr id="4" name="テキスト ボックス 3"/>
          <p:cNvSpPr txBox="1"/>
          <p:nvPr/>
        </p:nvSpPr>
        <p:spPr>
          <a:xfrm>
            <a:off x="3779912" y="1196751"/>
            <a:ext cx="4104456" cy="276999"/>
          </a:xfrm>
          <a:prstGeom prst="rect">
            <a:avLst/>
          </a:prstGeom>
          <a:noFill/>
        </p:spPr>
        <p:txBody>
          <a:bodyPr wrap="square" rtlCol="0">
            <a:spAutoFit/>
          </a:bodyPr>
          <a:lstStyle/>
          <a:p>
            <a:r>
              <a:rPr lang="ja-JP" altLang="en-US" sz="1200" dirty="0">
                <a:solidFill>
                  <a:srgbClr val="FF0000"/>
                </a:solidFill>
              </a:rPr>
              <a:t>二</a:t>
            </a:r>
            <a:r>
              <a:rPr kumimoji="1" lang="ja-JP" altLang="en-US" sz="1200" dirty="0" smtClean="0">
                <a:solidFill>
                  <a:srgbClr val="FF0000"/>
                </a:solidFill>
              </a:rPr>
              <a:t>元系以上の場合，</a:t>
            </a:r>
            <a:r>
              <a:rPr kumimoji="1" lang="en-US" altLang="ja-JP" sz="1200" dirty="0" smtClean="0">
                <a:solidFill>
                  <a:srgbClr val="FF0000"/>
                </a:solidFill>
              </a:rPr>
              <a:t>1</a:t>
            </a:r>
            <a:r>
              <a:rPr kumimoji="1" lang="ja-JP" altLang="en-US" sz="1200" dirty="0" smtClean="0">
                <a:solidFill>
                  <a:srgbClr val="FF0000"/>
                </a:solidFill>
              </a:rPr>
              <a:t>行目は単にコメントとして扱われる</a:t>
            </a:r>
            <a:endParaRPr kumimoji="1" lang="ja-JP" altLang="en-US" sz="1200" dirty="0">
              <a:solidFill>
                <a:srgbClr val="FF0000"/>
              </a:solidFill>
            </a:endParaRPr>
          </a:p>
        </p:txBody>
      </p:sp>
      <p:sp>
        <p:nvSpPr>
          <p:cNvPr id="5" name="テキスト ボックス 4"/>
          <p:cNvSpPr txBox="1"/>
          <p:nvPr/>
        </p:nvSpPr>
        <p:spPr>
          <a:xfrm>
            <a:off x="2843808" y="1423809"/>
            <a:ext cx="6300192" cy="276999"/>
          </a:xfrm>
          <a:prstGeom prst="rect">
            <a:avLst/>
          </a:prstGeom>
          <a:noFill/>
        </p:spPr>
        <p:txBody>
          <a:bodyPr wrap="square" rtlCol="0">
            <a:spAutoFit/>
          </a:bodyPr>
          <a:lstStyle/>
          <a:p>
            <a:r>
              <a:rPr kumimoji="1" lang="en-US" altLang="ja-JP" sz="1200" dirty="0" smtClean="0">
                <a:solidFill>
                  <a:srgbClr val="FF0000"/>
                </a:solidFill>
              </a:rPr>
              <a:t>Dipole, ADP </a:t>
            </a:r>
            <a:r>
              <a:rPr kumimoji="1" lang="ja-JP" altLang="en-US" sz="1200" dirty="0" smtClean="0">
                <a:solidFill>
                  <a:srgbClr val="FF0000"/>
                </a:solidFill>
              </a:rPr>
              <a:t>では</a:t>
            </a:r>
            <a:r>
              <a:rPr kumimoji="1" lang="en-US" altLang="ja-JP" sz="1200" dirty="0" err="1" smtClean="0">
                <a:solidFill>
                  <a:srgbClr val="FF0000"/>
                </a:solidFill>
              </a:rPr>
              <a:t>arg</a:t>
            </a:r>
            <a:r>
              <a:rPr kumimoji="1" lang="ja-JP" altLang="en-US" sz="1200" dirty="0" smtClean="0">
                <a:solidFill>
                  <a:srgbClr val="FF0000"/>
                </a:solidFill>
              </a:rPr>
              <a:t>でパラメータファイルを指定する </a:t>
            </a:r>
            <a:r>
              <a:rPr kumimoji="1" lang="en-US" altLang="ja-JP" sz="1200" dirty="0" smtClean="0">
                <a:solidFill>
                  <a:srgbClr val="FF0000"/>
                </a:solidFill>
              </a:rPr>
              <a:t>(</a:t>
            </a:r>
            <a:r>
              <a:rPr kumimoji="1" lang="ja-JP" altLang="en-US" sz="1200" dirty="0" smtClean="0">
                <a:solidFill>
                  <a:srgbClr val="FF0000"/>
                </a:solidFill>
              </a:rPr>
              <a:t>ファイルは </a:t>
            </a:r>
            <a:r>
              <a:rPr kumimoji="1" lang="en-US" altLang="ja-JP" sz="1200" dirty="0" smtClean="0">
                <a:solidFill>
                  <a:srgbClr val="FF0000"/>
                </a:solidFill>
              </a:rPr>
              <a:t>pot/</a:t>
            </a:r>
            <a:r>
              <a:rPr kumimoji="1" lang="ja-JP" altLang="en-US" sz="1200" dirty="0" smtClean="0">
                <a:solidFill>
                  <a:srgbClr val="FF0000"/>
                </a:solidFill>
              </a:rPr>
              <a:t> ディレクトリ以下に配置</a:t>
            </a:r>
            <a:r>
              <a:rPr kumimoji="1" lang="en-US" altLang="ja-JP" sz="1200" dirty="0" smtClean="0">
                <a:solidFill>
                  <a:srgbClr val="FF0000"/>
                </a:solidFill>
              </a:rPr>
              <a:t>)</a:t>
            </a:r>
            <a:endParaRPr kumimoji="1" lang="ja-JP" altLang="en-US" sz="1200" dirty="0">
              <a:solidFill>
                <a:srgbClr val="FF0000"/>
              </a:solidFill>
            </a:endParaRPr>
          </a:p>
        </p:txBody>
      </p:sp>
      <p:sp>
        <p:nvSpPr>
          <p:cNvPr id="38" name="角丸四角形 37"/>
          <p:cNvSpPr/>
          <p:nvPr/>
        </p:nvSpPr>
        <p:spPr>
          <a:xfrm>
            <a:off x="6770340" y="2912244"/>
            <a:ext cx="720080" cy="668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flipH="1">
            <a:off x="5341528" y="3352545"/>
            <a:ext cx="1171972" cy="1076841"/>
          </a:xfrm>
          <a:prstGeom prst="line">
            <a:avLst/>
          </a:prstGeom>
          <a:ln>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860032" y="4376137"/>
            <a:ext cx="648072" cy="276999"/>
          </a:xfrm>
          <a:prstGeom prst="rect">
            <a:avLst/>
          </a:prstGeom>
          <a:noFill/>
        </p:spPr>
        <p:txBody>
          <a:bodyPr wrap="square" rtlCol="0">
            <a:spAutoFit/>
          </a:bodyPr>
          <a:lstStyle/>
          <a:p>
            <a:r>
              <a:rPr lang="ja-JP" altLang="en-US" sz="1200" dirty="0">
                <a:solidFill>
                  <a:srgbClr val="FF0000"/>
                </a:solidFill>
              </a:rPr>
              <a:t>原子種</a:t>
            </a:r>
            <a:endParaRPr kumimoji="1" lang="ja-JP" altLang="en-US" sz="1200" dirty="0">
              <a:solidFill>
                <a:srgbClr val="FF0000"/>
              </a:solidFill>
            </a:endParaRPr>
          </a:p>
        </p:txBody>
      </p:sp>
      <p:sp>
        <p:nvSpPr>
          <p:cNvPr id="29" name="テキスト ボックス 28"/>
          <p:cNvSpPr txBox="1"/>
          <p:nvPr/>
        </p:nvSpPr>
        <p:spPr>
          <a:xfrm>
            <a:off x="2764656" y="5157192"/>
            <a:ext cx="4615656" cy="830997"/>
          </a:xfrm>
          <a:prstGeom prst="rect">
            <a:avLst/>
          </a:prstGeom>
          <a:noFill/>
        </p:spPr>
        <p:txBody>
          <a:bodyPr wrap="square" rtlCol="0">
            <a:spAutoFit/>
          </a:bodyPr>
          <a:lstStyle/>
          <a:p>
            <a:r>
              <a:rPr kumimoji="1" lang="en-US" altLang="ja-JP" sz="1200" dirty="0" smtClean="0">
                <a:solidFill>
                  <a:srgbClr val="FF0000"/>
                </a:solidFill>
              </a:rPr>
              <a:t>MD</a:t>
            </a:r>
            <a:r>
              <a:rPr kumimoji="1" lang="ja-JP" altLang="en-US" sz="1200" dirty="0" smtClean="0">
                <a:solidFill>
                  <a:srgbClr val="FF0000"/>
                </a:solidFill>
              </a:rPr>
              <a:t>による移動の許可</a:t>
            </a:r>
            <a:r>
              <a:rPr kumimoji="1" lang="en-US" altLang="ja-JP" sz="1200" dirty="0" smtClean="0">
                <a:solidFill>
                  <a:srgbClr val="FF0000"/>
                </a:solidFill>
              </a:rPr>
              <a:t>(T)</a:t>
            </a:r>
            <a:r>
              <a:rPr kumimoji="1" lang="ja-JP" altLang="en-US" sz="1200" dirty="0" smtClean="0">
                <a:solidFill>
                  <a:srgbClr val="FF0000"/>
                </a:solidFill>
              </a:rPr>
              <a:t> 不許可</a:t>
            </a:r>
            <a:r>
              <a:rPr kumimoji="1" lang="en-US" altLang="ja-JP" sz="1200" dirty="0" smtClean="0">
                <a:solidFill>
                  <a:srgbClr val="FF0000"/>
                </a:solidFill>
              </a:rPr>
              <a:t>(F)</a:t>
            </a:r>
            <a:r>
              <a:rPr kumimoji="1" lang="ja-JP" altLang="en-US" sz="1200" dirty="0" smtClean="0">
                <a:solidFill>
                  <a:srgbClr val="FF0000"/>
                </a:solidFill>
              </a:rPr>
              <a:t> を指定．</a:t>
            </a:r>
            <a:r>
              <a:rPr lang="en-US" altLang="ja-JP" sz="1200" dirty="0" err="1" smtClean="0">
                <a:solidFill>
                  <a:srgbClr val="FF0000"/>
                </a:solidFill>
              </a:rPr>
              <a:t>x</a:t>
            </a:r>
            <a:r>
              <a:rPr kumimoji="1" lang="en-US" altLang="ja-JP" sz="1200" dirty="0" err="1" smtClean="0">
                <a:solidFill>
                  <a:srgbClr val="FF0000"/>
                </a:solidFill>
              </a:rPr>
              <a:t>,y,z</a:t>
            </a:r>
            <a:r>
              <a:rPr lang="ja-JP" altLang="en-US" sz="1200" dirty="0" smtClean="0">
                <a:solidFill>
                  <a:srgbClr val="FF0000"/>
                </a:solidFill>
              </a:rPr>
              <a:t>方向それぞれ独立に指定するようになっている．例えば，</a:t>
            </a:r>
            <a:r>
              <a:rPr lang="ja-JP" altLang="en-US" sz="1200" dirty="0" err="1" smtClean="0">
                <a:solidFill>
                  <a:srgbClr val="FF0000"/>
                </a:solidFill>
              </a:rPr>
              <a:t>ｘ</a:t>
            </a:r>
            <a:r>
              <a:rPr lang="ja-JP" altLang="en-US" sz="1200" dirty="0" smtClean="0">
                <a:solidFill>
                  <a:srgbClr val="FF0000"/>
                </a:solidFill>
              </a:rPr>
              <a:t>方向のみに動かしたい場合には </a:t>
            </a:r>
            <a:r>
              <a:rPr lang="en-US" altLang="ja-JP" sz="1200" dirty="0" smtClean="0">
                <a:solidFill>
                  <a:srgbClr val="FF0000"/>
                </a:solidFill>
              </a:rPr>
              <a:t>T F </a:t>
            </a:r>
            <a:r>
              <a:rPr lang="en-US" altLang="ja-JP" sz="1200" dirty="0" err="1" smtClean="0">
                <a:solidFill>
                  <a:srgbClr val="FF0000"/>
                </a:solidFill>
              </a:rPr>
              <a:t>F</a:t>
            </a:r>
            <a:r>
              <a:rPr lang="en-US" altLang="ja-JP" sz="1200" dirty="0" smtClean="0">
                <a:solidFill>
                  <a:srgbClr val="FF0000"/>
                </a:solidFill>
              </a:rPr>
              <a:t> </a:t>
            </a:r>
            <a:r>
              <a:rPr lang="ja-JP" altLang="en-US" sz="1200" dirty="0" smtClean="0">
                <a:solidFill>
                  <a:srgbClr val="FF0000"/>
                </a:solidFill>
              </a:rPr>
              <a:t>とする．</a:t>
            </a:r>
            <a:endParaRPr lang="en-US" altLang="ja-JP" sz="1200" dirty="0" smtClean="0">
              <a:solidFill>
                <a:srgbClr val="FF0000"/>
              </a:solidFill>
            </a:endParaRPr>
          </a:p>
          <a:p>
            <a:r>
              <a:rPr lang="ja-JP" altLang="en-US" sz="1200" dirty="0" smtClean="0">
                <a:solidFill>
                  <a:srgbClr val="FF0000"/>
                </a:solidFill>
              </a:rPr>
              <a:t>省略可である（省略された時は </a:t>
            </a:r>
            <a:r>
              <a:rPr lang="en-US" altLang="ja-JP" sz="1200" dirty="0" smtClean="0">
                <a:solidFill>
                  <a:srgbClr val="FF0000"/>
                </a:solidFill>
              </a:rPr>
              <a:t>T </a:t>
            </a:r>
            <a:r>
              <a:rPr lang="en-US" altLang="ja-JP" sz="1200" dirty="0" err="1" smtClean="0">
                <a:solidFill>
                  <a:srgbClr val="FF0000"/>
                </a:solidFill>
              </a:rPr>
              <a:t>T</a:t>
            </a:r>
            <a:r>
              <a:rPr lang="en-US" altLang="ja-JP" sz="1200" dirty="0" smtClean="0">
                <a:solidFill>
                  <a:srgbClr val="FF0000"/>
                </a:solidFill>
              </a:rPr>
              <a:t> </a:t>
            </a:r>
            <a:r>
              <a:rPr lang="en-US" altLang="ja-JP" sz="1200" dirty="0" err="1" smtClean="0">
                <a:solidFill>
                  <a:srgbClr val="FF0000"/>
                </a:solidFill>
              </a:rPr>
              <a:t>T</a:t>
            </a:r>
            <a:r>
              <a:rPr lang="ja-JP" altLang="en-US" sz="1200" dirty="0">
                <a:solidFill>
                  <a:srgbClr val="FF0000"/>
                </a:solidFill>
              </a:rPr>
              <a:t> </a:t>
            </a:r>
            <a:r>
              <a:rPr lang="ja-JP" altLang="en-US" sz="1200" dirty="0" smtClean="0">
                <a:solidFill>
                  <a:srgbClr val="FF0000"/>
                </a:solidFill>
              </a:rPr>
              <a:t>とみなす）</a:t>
            </a:r>
            <a:endParaRPr kumimoji="1" lang="ja-JP" altLang="en-US" sz="1200" dirty="0">
              <a:solidFill>
                <a:srgbClr val="FF0000"/>
              </a:solidFill>
            </a:endParaRPr>
          </a:p>
        </p:txBody>
      </p:sp>
      <p:cxnSp>
        <p:nvCxnSpPr>
          <p:cNvPr id="30" name="直線コネクタ 29"/>
          <p:cNvCxnSpPr/>
          <p:nvPr/>
        </p:nvCxnSpPr>
        <p:spPr>
          <a:xfrm flipH="1">
            <a:off x="4860032" y="3576295"/>
            <a:ext cx="1944216" cy="1580897"/>
          </a:xfrm>
          <a:prstGeom prst="line">
            <a:avLst/>
          </a:prstGeom>
          <a:ln>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1"/>
          </p:nvPr>
        </p:nvSpPr>
        <p:spPr/>
        <p:txBody>
          <a:bodyPr/>
          <a:lstStyle/>
          <a:p>
            <a:fld id="{D2D8002D-B5B0-4BAC-B1F6-782DDCCE6D9C}" type="slidenum">
              <a:rPr kumimoji="1" lang="ja-JP" altLang="en-US" smtClean="0"/>
              <a:t>13</a:t>
            </a:fld>
            <a:endParaRPr kumimoji="1" lang="ja-JP" altLang="en-US"/>
          </a:p>
        </p:txBody>
      </p:sp>
    </p:spTree>
    <p:extLst>
      <p:ext uri="{BB962C8B-B14F-4D97-AF65-F5344CB8AC3E}">
        <p14:creationId xmlns:p14="http://schemas.microsoft.com/office/powerpoint/2010/main" val="1331199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６</a:t>
            </a:r>
            <a:r>
              <a:rPr kumimoji="1" lang="ja-JP" altLang="en-US" dirty="0" smtClean="0"/>
              <a:t>．</a:t>
            </a:r>
            <a:r>
              <a:rPr kumimoji="1" lang="en-US" altLang="ja-JP" dirty="0" smtClean="0"/>
              <a:t>SETDAT</a:t>
            </a:r>
            <a:r>
              <a:rPr kumimoji="1" lang="ja-JP" altLang="en-US" dirty="0" smtClean="0"/>
              <a:t>ファイル</a:t>
            </a:r>
            <a:endParaRPr kumimoji="1" lang="ja-JP" altLang="en-US" dirty="0"/>
          </a:p>
        </p:txBody>
      </p:sp>
      <p:sp>
        <p:nvSpPr>
          <p:cNvPr id="3" name="テキスト ボックス 2"/>
          <p:cNvSpPr txBox="1"/>
          <p:nvPr/>
        </p:nvSpPr>
        <p:spPr>
          <a:xfrm>
            <a:off x="611560" y="1412776"/>
            <a:ext cx="7992888" cy="4524315"/>
          </a:xfrm>
          <a:prstGeom prst="rect">
            <a:avLst/>
          </a:prstGeom>
          <a:noFill/>
        </p:spPr>
        <p:txBody>
          <a:bodyPr wrap="square" rtlCol="0">
            <a:spAutoFit/>
          </a:bodyPr>
          <a:lstStyle/>
          <a:p>
            <a:r>
              <a:rPr lang="en-US" altLang="ja-JP" sz="1200" dirty="0"/>
              <a:t>#</a:t>
            </a:r>
          </a:p>
          <a:p>
            <a:r>
              <a:rPr lang="en-US" altLang="ja-JP" sz="1200" dirty="0"/>
              <a:t># Example of SETDAT. A line starting with # is regarded as a comment and ignored.</a:t>
            </a:r>
          </a:p>
          <a:p>
            <a:r>
              <a:rPr lang="en-US" altLang="ja-JP" sz="1200" dirty="0"/>
              <a:t>#</a:t>
            </a:r>
          </a:p>
          <a:p>
            <a:r>
              <a:rPr lang="en-US" altLang="ja-JP" sz="1200" dirty="0" err="1"/>
              <a:t>dt</a:t>
            </a:r>
            <a:r>
              <a:rPr lang="en-US" altLang="ja-JP" sz="1200" dirty="0"/>
              <a:t> 2.0         # MD time step. [</a:t>
            </a:r>
            <a:r>
              <a:rPr lang="en-US" altLang="ja-JP" sz="1200" dirty="0" err="1"/>
              <a:t>fs</a:t>
            </a:r>
            <a:r>
              <a:rPr lang="en-US" altLang="ja-JP" sz="1200" dirty="0"/>
              <a:t>] is recommended, but [s] is also accepted.</a:t>
            </a:r>
          </a:p>
          <a:p>
            <a:r>
              <a:rPr lang="en-US" altLang="ja-JP" sz="1200" dirty="0" err="1"/>
              <a:t>frc</a:t>
            </a:r>
            <a:r>
              <a:rPr lang="en-US" altLang="ja-JP" sz="1200" dirty="0"/>
              <a:t> 10.0      # Cut-off radius for book-keeping. [A] is recommended.</a:t>
            </a:r>
          </a:p>
          <a:p>
            <a:r>
              <a:rPr lang="en-US" altLang="ja-JP" sz="1200" dirty="0"/>
              <a:t>               # Using </a:t>
            </a:r>
            <a:r>
              <a:rPr lang="en-US" altLang="ja-JP" sz="1200" dirty="0" err="1"/>
              <a:t>frc_margin</a:t>
            </a:r>
            <a:r>
              <a:rPr lang="en-US" altLang="ja-JP" sz="1200" dirty="0"/>
              <a:t> is recommended instead of </a:t>
            </a:r>
            <a:r>
              <a:rPr lang="en-US" altLang="ja-JP" sz="1200" dirty="0" err="1"/>
              <a:t>frc</a:t>
            </a:r>
            <a:r>
              <a:rPr lang="en-US" altLang="ja-JP" sz="1200" dirty="0"/>
              <a:t>.</a:t>
            </a:r>
          </a:p>
          <a:p>
            <a:r>
              <a:rPr lang="en-US" altLang="ja-JP" sz="1200" dirty="0" err="1"/>
              <a:t>frc_margin</a:t>
            </a:r>
            <a:r>
              <a:rPr lang="en-US" altLang="ja-JP" sz="1200" dirty="0"/>
              <a:t> 0.2 # Difference between </a:t>
            </a:r>
            <a:r>
              <a:rPr lang="en-US" altLang="ja-JP" sz="1200" dirty="0" err="1"/>
              <a:t>frc</a:t>
            </a:r>
            <a:r>
              <a:rPr lang="en-US" altLang="ja-JP" sz="1200" dirty="0"/>
              <a:t> and cut-off radius for potential in [A]</a:t>
            </a:r>
          </a:p>
          <a:p>
            <a:r>
              <a:rPr lang="en-US" altLang="ja-JP" sz="1200" dirty="0" err="1"/>
              <a:t>nbk</a:t>
            </a:r>
            <a:r>
              <a:rPr lang="en-US" altLang="ja-JP" sz="1200" dirty="0"/>
              <a:t> 20         # Book-keeping is renewed every </a:t>
            </a:r>
            <a:r>
              <a:rPr lang="en-US" altLang="ja-JP" sz="1200" dirty="0" err="1"/>
              <a:t>nbk</a:t>
            </a:r>
            <a:r>
              <a:rPr lang="en-US" altLang="ja-JP" sz="1200" dirty="0"/>
              <a:t> steps.</a:t>
            </a:r>
          </a:p>
          <a:p>
            <a:r>
              <a:rPr lang="en-US" altLang="ja-JP" sz="1200" dirty="0" err="1"/>
              <a:t>stop_force</a:t>
            </a:r>
            <a:r>
              <a:rPr lang="en-US" altLang="ja-JP" sz="1200" dirty="0"/>
              <a:t> yes  # If yes, MD stops when </a:t>
            </a:r>
            <a:r>
              <a:rPr lang="en-US" altLang="ja-JP" sz="1200" dirty="0" err="1"/>
              <a:t>Fmax</a:t>
            </a:r>
            <a:r>
              <a:rPr lang="en-US" altLang="ja-JP" sz="1200" dirty="0"/>
              <a:t> is below </a:t>
            </a:r>
            <a:r>
              <a:rPr lang="en-US" altLang="ja-JP" sz="1200" dirty="0" err="1"/>
              <a:t>stop_force_val</a:t>
            </a:r>
            <a:r>
              <a:rPr lang="en-US" altLang="ja-JP" sz="1200" dirty="0"/>
              <a:t>.</a:t>
            </a:r>
          </a:p>
          <a:p>
            <a:r>
              <a:rPr lang="en-US" altLang="ja-JP" sz="1200" dirty="0" err="1"/>
              <a:t>stop_force_val</a:t>
            </a:r>
            <a:r>
              <a:rPr lang="en-US" altLang="ja-JP" sz="1200" dirty="0"/>
              <a:t> 0.0001 # force tolerance in [</a:t>
            </a:r>
            <a:r>
              <a:rPr lang="en-US" altLang="ja-JP" sz="1200" dirty="0" err="1"/>
              <a:t>eV</a:t>
            </a:r>
            <a:r>
              <a:rPr lang="en-US" altLang="ja-JP" sz="1200" dirty="0"/>
              <a:t>/A].</a:t>
            </a:r>
          </a:p>
          <a:p>
            <a:r>
              <a:rPr lang="en-US" altLang="ja-JP" sz="1200" dirty="0" err="1"/>
              <a:t>stop_step</a:t>
            </a:r>
            <a:r>
              <a:rPr lang="en-US" altLang="ja-JP" sz="1200" dirty="0"/>
              <a:t> no   # If yes, MD stops at the given number of steps (</a:t>
            </a:r>
            <a:r>
              <a:rPr lang="en-US" altLang="ja-JP" sz="1200" dirty="0" err="1"/>
              <a:t>stop_step_num</a:t>
            </a:r>
            <a:r>
              <a:rPr lang="en-US" altLang="ja-JP" sz="1200" dirty="0"/>
              <a:t>).</a:t>
            </a:r>
          </a:p>
          <a:p>
            <a:r>
              <a:rPr lang="en-US" altLang="ja-JP" sz="1200" dirty="0" err="1"/>
              <a:t>stop_step_num</a:t>
            </a:r>
            <a:r>
              <a:rPr lang="en-US" altLang="ja-JP" sz="1200" dirty="0"/>
              <a:t> 2000 # Number of steps for one MD run.</a:t>
            </a:r>
          </a:p>
          <a:p>
            <a:r>
              <a:rPr lang="en-US" altLang="ja-JP" sz="1200" dirty="0" err="1"/>
              <a:t>stop_stress</a:t>
            </a:r>
            <a:r>
              <a:rPr lang="en-US" altLang="ja-JP" sz="1200" dirty="0"/>
              <a:t> </a:t>
            </a:r>
            <a:r>
              <a:rPr lang="en-US" altLang="ja-JP" sz="1200" dirty="0" smtClean="0"/>
              <a:t>no   # If yes, MD stops when stress is close to target value</a:t>
            </a:r>
            <a:endParaRPr lang="en-US" altLang="ja-JP" sz="1200" dirty="0"/>
          </a:p>
          <a:p>
            <a:r>
              <a:rPr lang="en-US" altLang="ja-JP" sz="1200" dirty="0" err="1"/>
              <a:t>stop_stress_val</a:t>
            </a:r>
            <a:r>
              <a:rPr lang="en-US" altLang="ja-JP" sz="1200" dirty="0"/>
              <a:t> </a:t>
            </a:r>
            <a:r>
              <a:rPr lang="en-US" altLang="ja-JP" sz="1200" dirty="0" smtClean="0"/>
              <a:t>10</a:t>
            </a:r>
            <a:r>
              <a:rPr lang="ja-JP" altLang="en-US" sz="1200" dirty="0"/>
              <a:t> </a:t>
            </a:r>
            <a:r>
              <a:rPr lang="en-US" altLang="ja-JP" sz="1200" dirty="0" smtClean="0"/>
              <a:t># Stress tolerance (in </a:t>
            </a:r>
            <a:r>
              <a:rPr lang="en-US" altLang="ja-JP" sz="1200" dirty="0" err="1" smtClean="0"/>
              <a:t>MPa</a:t>
            </a:r>
            <a:r>
              <a:rPr lang="en-US" altLang="ja-JP" sz="1200" dirty="0" smtClean="0"/>
              <a:t>)</a:t>
            </a:r>
            <a:endParaRPr lang="en-US" altLang="ja-JP" sz="1200" dirty="0"/>
          </a:p>
          <a:p>
            <a:r>
              <a:rPr lang="en-US" altLang="ja-JP" sz="1200" dirty="0"/>
              <a:t>temp 100       # Target temperature in [K] for NVT</a:t>
            </a:r>
          </a:p>
          <a:p>
            <a:r>
              <a:rPr lang="en-US" altLang="ja-JP" sz="1200" dirty="0" err="1"/>
              <a:t>pbcx</a:t>
            </a:r>
            <a:r>
              <a:rPr lang="en-US" altLang="ja-JP" sz="1200" dirty="0"/>
              <a:t> no       # Periodic boundary condition for x axis (yes/no)</a:t>
            </a:r>
          </a:p>
          <a:p>
            <a:r>
              <a:rPr lang="en-US" altLang="ja-JP" sz="1200" dirty="0" err="1"/>
              <a:t>pbcy</a:t>
            </a:r>
            <a:r>
              <a:rPr lang="en-US" altLang="ja-JP" sz="1200" dirty="0"/>
              <a:t> no       # y axis</a:t>
            </a:r>
          </a:p>
          <a:p>
            <a:r>
              <a:rPr lang="en-US" altLang="ja-JP" sz="1200" dirty="0" err="1"/>
              <a:t>pbcz</a:t>
            </a:r>
            <a:r>
              <a:rPr lang="en-US" altLang="ja-JP" sz="1200" dirty="0"/>
              <a:t> yes       # z axis</a:t>
            </a:r>
          </a:p>
          <a:p>
            <a:r>
              <a:rPr lang="en-US" altLang="ja-JP" sz="1200" dirty="0" err="1"/>
              <a:t>no_trans</a:t>
            </a:r>
            <a:r>
              <a:rPr lang="en-US" altLang="ja-JP" sz="1200" dirty="0"/>
              <a:t> yes   # if center of gravity of atoms is fixed (yes/no)</a:t>
            </a:r>
          </a:p>
          <a:p>
            <a:r>
              <a:rPr lang="en-US" altLang="ja-JP" sz="1200" dirty="0" err="1"/>
              <a:t>keep_in_cell</a:t>
            </a:r>
            <a:r>
              <a:rPr lang="en-US" altLang="ja-JP" sz="1200" dirty="0"/>
              <a:t> no # if atoms are always confined in the cell (yes/no)</a:t>
            </a:r>
          </a:p>
          <a:p>
            <a:r>
              <a:rPr lang="en-US" altLang="ja-JP" sz="1200" dirty="0"/>
              <a:t>recipe no      # If yes, commands are executed according to RECIPE file</a:t>
            </a:r>
          </a:p>
          <a:p>
            <a:r>
              <a:rPr lang="en-US" altLang="ja-JP" sz="1200" dirty="0" err="1"/>
              <a:t>mdmotion</a:t>
            </a:r>
            <a:r>
              <a:rPr lang="en-US" altLang="ja-JP" sz="1200" dirty="0"/>
              <a:t> no    # If yes, MD runs immediately</a:t>
            </a:r>
          </a:p>
          <a:p>
            <a:r>
              <a:rPr lang="en-US" altLang="ja-JP" sz="1200" dirty="0" err="1"/>
              <a:t>cellfix_zz</a:t>
            </a:r>
            <a:r>
              <a:rPr lang="en-US" altLang="ja-JP" sz="1200" dirty="0"/>
              <a:t> </a:t>
            </a:r>
            <a:r>
              <a:rPr lang="en-US" altLang="ja-JP" sz="1200" dirty="0" smtClean="0"/>
              <a:t>yes   # Cell shape constraint</a:t>
            </a:r>
            <a:endParaRPr lang="en-US" altLang="ja-JP" sz="1200" dirty="0"/>
          </a:p>
          <a:p>
            <a:endParaRPr kumimoji="1" lang="ja-JP" altLang="en-US" sz="1200" dirty="0"/>
          </a:p>
        </p:txBody>
      </p:sp>
      <p:sp>
        <p:nvSpPr>
          <p:cNvPr id="4" name="テキスト ボックス 3"/>
          <p:cNvSpPr txBox="1"/>
          <p:nvPr/>
        </p:nvSpPr>
        <p:spPr>
          <a:xfrm>
            <a:off x="5436096" y="970856"/>
            <a:ext cx="2520280" cy="307777"/>
          </a:xfrm>
          <a:prstGeom prst="rect">
            <a:avLst/>
          </a:prstGeom>
          <a:noFill/>
        </p:spPr>
        <p:txBody>
          <a:bodyPr wrap="square" rtlCol="0">
            <a:spAutoFit/>
          </a:bodyPr>
          <a:lstStyle/>
          <a:p>
            <a:r>
              <a:rPr kumimoji="1" lang="en-US" altLang="ja-JP" sz="1400" dirty="0" smtClean="0">
                <a:solidFill>
                  <a:srgbClr val="FF0000"/>
                </a:solidFill>
              </a:rPr>
              <a:t>#</a:t>
            </a:r>
            <a:r>
              <a:rPr kumimoji="1" lang="ja-JP" altLang="en-US" sz="1400" dirty="0" smtClean="0">
                <a:solidFill>
                  <a:srgbClr val="FF0000"/>
                </a:solidFill>
              </a:rPr>
              <a:t> 以下はコメントとして扱われる．</a:t>
            </a:r>
            <a:endParaRPr kumimoji="1" lang="ja-JP" altLang="en-US" dirty="0">
              <a:solidFill>
                <a:srgbClr val="FF0000"/>
              </a:solidFill>
            </a:endParaRPr>
          </a:p>
        </p:txBody>
      </p:sp>
      <p:sp>
        <p:nvSpPr>
          <p:cNvPr id="5" name="スライド番号プレースホルダー 4"/>
          <p:cNvSpPr>
            <a:spLocks noGrp="1"/>
          </p:cNvSpPr>
          <p:nvPr>
            <p:ph type="sldNum" sz="quarter" idx="11"/>
          </p:nvPr>
        </p:nvSpPr>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198742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1560" y="1196752"/>
            <a:ext cx="7992888" cy="5262979"/>
          </a:xfrm>
          <a:prstGeom prst="rect">
            <a:avLst/>
          </a:prstGeom>
          <a:noFill/>
        </p:spPr>
        <p:txBody>
          <a:bodyPr wrap="square" rtlCol="0">
            <a:spAutoFit/>
          </a:bodyPr>
          <a:lstStyle/>
          <a:p>
            <a:r>
              <a:rPr lang="en-US" altLang="ja-JP" sz="1200" dirty="0" smtClean="0"/>
              <a:t>#</a:t>
            </a:r>
            <a:endParaRPr lang="en-US" altLang="ja-JP" sz="1200" dirty="0"/>
          </a:p>
          <a:p>
            <a:r>
              <a:rPr lang="en-US" altLang="ja-JP" sz="1200" dirty="0"/>
              <a:t># Ensemble and relaxation</a:t>
            </a:r>
          </a:p>
          <a:p>
            <a:r>
              <a:rPr lang="en-US" altLang="ja-JP" sz="1200" dirty="0"/>
              <a:t>#</a:t>
            </a:r>
          </a:p>
          <a:p>
            <a:r>
              <a:rPr lang="fr-FR" altLang="ja-JP" sz="1200" dirty="0"/>
              <a:t>ensemble 2     # ensemble type (MD algorithm). 0=NVE, 1=NVT, 2=Relaxation</a:t>
            </a:r>
          </a:p>
          <a:p>
            <a:r>
              <a:rPr lang="en-US" altLang="ja-JP" sz="1200" dirty="0" err="1"/>
              <a:t>prmass</a:t>
            </a:r>
            <a:r>
              <a:rPr lang="en-US" altLang="ja-JP" sz="1200" dirty="0"/>
              <a:t> </a:t>
            </a:r>
            <a:r>
              <a:rPr lang="en-US" altLang="ja-JP" sz="1200" dirty="0" smtClean="0"/>
              <a:t>0.02   # Controls </a:t>
            </a:r>
            <a:r>
              <a:rPr lang="en-US" altLang="ja-JP" sz="1200" dirty="0" err="1" smtClean="0"/>
              <a:t>fictitios</a:t>
            </a:r>
            <a:r>
              <a:rPr lang="en-US" altLang="ja-JP" sz="1200" dirty="0" smtClean="0"/>
              <a:t> mass of “piston” in the </a:t>
            </a:r>
            <a:r>
              <a:rPr lang="en-US" altLang="ja-JP" sz="1200" dirty="0" err="1" smtClean="0"/>
              <a:t>Parrinello-Rahman</a:t>
            </a:r>
            <a:r>
              <a:rPr lang="en-US" altLang="ja-JP" sz="1200" dirty="0" smtClean="0"/>
              <a:t> method</a:t>
            </a:r>
            <a:endParaRPr lang="en-US" altLang="ja-JP" sz="1200" dirty="0"/>
          </a:p>
          <a:p>
            <a:r>
              <a:rPr lang="en-US" altLang="ja-JP" sz="1200" dirty="0" err="1"/>
              <a:t>prdamper</a:t>
            </a:r>
            <a:r>
              <a:rPr lang="en-US" altLang="ja-JP" sz="1200" dirty="0"/>
              <a:t> </a:t>
            </a:r>
            <a:r>
              <a:rPr lang="en-US" altLang="ja-JP" sz="1200" dirty="0" smtClean="0"/>
              <a:t>0.5  # Controls damper factor in the P-R method</a:t>
            </a:r>
            <a:endParaRPr lang="en-US" altLang="ja-JP" sz="1200" dirty="0"/>
          </a:p>
          <a:p>
            <a:r>
              <a:rPr lang="en-US" altLang="ja-JP" sz="1200" dirty="0" err="1"/>
              <a:t>relax_algo</a:t>
            </a:r>
            <a:r>
              <a:rPr lang="en-US" altLang="ja-JP" sz="1200" dirty="0"/>
              <a:t> 0    # Relaxation algorithm. 0=</a:t>
            </a:r>
            <a:r>
              <a:rPr lang="en-US" altLang="ja-JP" sz="1200" dirty="0" err="1"/>
              <a:t>gloc</a:t>
            </a:r>
            <a:r>
              <a:rPr lang="en-US" altLang="ja-JP" sz="1200" dirty="0"/>
              <a:t>, 1=FIRE, 2=CG</a:t>
            </a:r>
          </a:p>
          <a:p>
            <a:r>
              <a:rPr lang="en-US" altLang="ja-JP" sz="1200" dirty="0" err="1"/>
              <a:t>relax_gloc_accel</a:t>
            </a:r>
            <a:r>
              <a:rPr lang="en-US" altLang="ja-JP" sz="1200" dirty="0"/>
              <a:t> yes # GLOC acceleration</a:t>
            </a:r>
          </a:p>
          <a:p>
            <a:r>
              <a:rPr lang="en-US" altLang="ja-JP" sz="1200" dirty="0"/>
              <a:t>#</a:t>
            </a:r>
            <a:r>
              <a:rPr lang="en-US" altLang="ja-JP" sz="1200" dirty="0" err="1"/>
              <a:t>ffdtmax</a:t>
            </a:r>
            <a:r>
              <a:rPr lang="en-US" altLang="ja-JP" sz="1200" dirty="0"/>
              <a:t> 10.0   # (Obsolete)</a:t>
            </a:r>
          </a:p>
          <a:p>
            <a:r>
              <a:rPr lang="en-US" altLang="ja-JP" sz="1200" dirty="0" err="1"/>
              <a:t>fire_dtmax</a:t>
            </a:r>
            <a:r>
              <a:rPr lang="en-US" altLang="ja-JP" sz="1200" dirty="0"/>
              <a:t> 10.0   # maximum value of </a:t>
            </a:r>
            <a:r>
              <a:rPr lang="en-US" altLang="ja-JP" sz="1200" dirty="0" err="1"/>
              <a:t>dt</a:t>
            </a:r>
            <a:r>
              <a:rPr lang="en-US" altLang="ja-JP" sz="1200" dirty="0"/>
              <a:t> in FIRE relaxation algorithm in [s] or [</a:t>
            </a:r>
            <a:r>
              <a:rPr lang="en-US" altLang="ja-JP" sz="1200" dirty="0" err="1"/>
              <a:t>fs</a:t>
            </a:r>
            <a:r>
              <a:rPr lang="en-US" altLang="ja-JP" sz="1200" dirty="0"/>
              <a:t>]</a:t>
            </a:r>
          </a:p>
          <a:p>
            <a:r>
              <a:rPr lang="en-US" altLang="ja-JP" sz="1200" dirty="0" err="1"/>
              <a:t>fire_alph_ini</a:t>
            </a:r>
            <a:r>
              <a:rPr lang="en-US" altLang="ja-JP" sz="1200" dirty="0"/>
              <a:t> 0.1 # initial value of alpha (F2 : v = (1-a)*v + a*F*|v|)</a:t>
            </a:r>
          </a:p>
          <a:p>
            <a:r>
              <a:rPr lang="en-US" altLang="ja-JP" sz="1200" dirty="0" err="1"/>
              <a:t>fire_alph_rate</a:t>
            </a:r>
            <a:r>
              <a:rPr lang="en-US" altLang="ja-JP" sz="1200" dirty="0"/>
              <a:t> 0.99 # rate of alpha change ( &lt;1 )</a:t>
            </a:r>
          </a:p>
          <a:p>
            <a:r>
              <a:rPr lang="en-US" altLang="ja-JP" sz="1200" dirty="0" err="1"/>
              <a:t>fire_inc</a:t>
            </a:r>
            <a:r>
              <a:rPr lang="en-US" altLang="ja-JP" sz="1200" dirty="0"/>
              <a:t> 1.1 # </a:t>
            </a:r>
            <a:r>
              <a:rPr lang="en-US" altLang="ja-JP" sz="1200" dirty="0" err="1"/>
              <a:t>dt</a:t>
            </a:r>
            <a:r>
              <a:rPr lang="en-US" altLang="ja-JP" sz="1200" dirty="0"/>
              <a:t> increment rate ( &gt;1 )</a:t>
            </a:r>
          </a:p>
          <a:p>
            <a:r>
              <a:rPr lang="en-US" altLang="ja-JP" sz="1200" dirty="0" err="1"/>
              <a:t>fire_dec</a:t>
            </a:r>
            <a:r>
              <a:rPr lang="en-US" altLang="ja-JP" sz="1200" dirty="0"/>
              <a:t> 0.3 # </a:t>
            </a:r>
            <a:r>
              <a:rPr lang="en-US" altLang="ja-JP" sz="1200" dirty="0" err="1"/>
              <a:t>dt</a:t>
            </a:r>
            <a:r>
              <a:rPr lang="en-US" altLang="ja-JP" sz="1200" dirty="0"/>
              <a:t> decrement rate ( &lt;1 )</a:t>
            </a:r>
          </a:p>
          <a:p>
            <a:r>
              <a:rPr lang="en-US" altLang="ja-JP" sz="1200" dirty="0" err="1"/>
              <a:t>fire_nfmin</a:t>
            </a:r>
            <a:r>
              <a:rPr lang="en-US" altLang="ja-JP" sz="1200" dirty="0"/>
              <a:t> 3 # number of minimum steps for acceleration</a:t>
            </a:r>
          </a:p>
          <a:p>
            <a:r>
              <a:rPr lang="en-US" altLang="ja-JP" sz="1200" dirty="0"/>
              <a:t>#</a:t>
            </a:r>
          </a:p>
          <a:p>
            <a:r>
              <a:rPr lang="en-US" altLang="ja-JP" sz="1200" dirty="0"/>
              <a:t># For drawing</a:t>
            </a:r>
          </a:p>
          <a:p>
            <a:r>
              <a:rPr lang="en-US" altLang="ja-JP" sz="1200" dirty="0"/>
              <a:t>#</a:t>
            </a:r>
          </a:p>
          <a:p>
            <a:r>
              <a:rPr lang="en-US" altLang="ja-JP" sz="1200" dirty="0" err="1"/>
              <a:t>redraw_interval</a:t>
            </a:r>
            <a:r>
              <a:rPr lang="en-US" altLang="ja-JP" sz="1200" dirty="0"/>
              <a:t> 1 # Graphics is re-drawn every XX steps.</a:t>
            </a:r>
          </a:p>
          <a:p>
            <a:r>
              <a:rPr lang="en-US" altLang="ja-JP" sz="1200" dirty="0"/>
              <a:t>radius 5       # radius of atom spheres</a:t>
            </a:r>
          </a:p>
          <a:p>
            <a:r>
              <a:rPr lang="en-US" altLang="ja-JP" sz="1200" dirty="0" err="1"/>
              <a:t>draw_bond</a:t>
            </a:r>
            <a:r>
              <a:rPr lang="en-US" altLang="ja-JP" sz="1200" dirty="0"/>
              <a:t> yes  # if bonds are drawn (yes/no)</a:t>
            </a:r>
          </a:p>
          <a:p>
            <a:r>
              <a:rPr lang="en-US" altLang="ja-JP" sz="1200" dirty="0" err="1"/>
              <a:t>draw_force</a:t>
            </a:r>
            <a:r>
              <a:rPr lang="en-US" altLang="ja-JP" sz="1200" dirty="0"/>
              <a:t> yes  # if forces on atoms are drawn (yes/no)</a:t>
            </a:r>
          </a:p>
          <a:p>
            <a:r>
              <a:rPr lang="en-US" altLang="ja-JP" sz="1200" dirty="0" err="1"/>
              <a:t>forcelength</a:t>
            </a:r>
            <a:r>
              <a:rPr lang="en-US" altLang="ja-JP" sz="1200" dirty="0"/>
              <a:t> 0.5     # length of arrows for force drawing</a:t>
            </a:r>
          </a:p>
          <a:p>
            <a:r>
              <a:rPr lang="en-US" altLang="ja-JP" sz="1200" dirty="0" err="1"/>
              <a:t>bondlength</a:t>
            </a:r>
            <a:r>
              <a:rPr lang="en-US" altLang="ja-JP" sz="1200" dirty="0"/>
              <a:t> 1.6 # maximum length of bonds [A]</a:t>
            </a:r>
          </a:p>
          <a:p>
            <a:r>
              <a:rPr lang="en-US" altLang="ja-JP" sz="1200" dirty="0" err="1"/>
              <a:t>show_cell</a:t>
            </a:r>
            <a:r>
              <a:rPr lang="en-US" altLang="ja-JP" sz="1200" dirty="0"/>
              <a:t> yes  # if simulation cell is drawn (yes/no)</a:t>
            </a:r>
          </a:p>
          <a:p>
            <a:r>
              <a:rPr lang="en-US" altLang="ja-JP" sz="1200" dirty="0" err="1"/>
              <a:t>color_mode</a:t>
            </a:r>
            <a:r>
              <a:rPr lang="en-US" altLang="ja-JP" sz="1200" dirty="0"/>
              <a:t> 1   # Color of atoms. 0=species, 1=energy, 2=CSP</a:t>
            </a:r>
          </a:p>
          <a:p>
            <a:r>
              <a:rPr lang="en-US" altLang="ja-JP" sz="1200" dirty="0" err="1"/>
              <a:t>color_mode_auto</a:t>
            </a:r>
            <a:r>
              <a:rPr lang="en-US" altLang="ja-JP" sz="1200" dirty="0"/>
              <a:t> yes </a:t>
            </a:r>
            <a:r>
              <a:rPr lang="en-US" altLang="ja-JP" sz="1200" dirty="0" smtClean="0"/>
              <a:t># If yes, color range is set automatically (minimum-maximum)</a:t>
            </a:r>
            <a:endParaRPr lang="en-US" altLang="ja-JP" sz="1200" dirty="0"/>
          </a:p>
          <a:p>
            <a:endParaRPr kumimoji="1" lang="ja-JP" altLang="en-US" sz="1200" dirty="0"/>
          </a:p>
        </p:txBody>
      </p:sp>
      <p:sp>
        <p:nvSpPr>
          <p:cNvPr id="5" name="テキスト ボックス 4"/>
          <p:cNvSpPr txBox="1"/>
          <p:nvPr/>
        </p:nvSpPr>
        <p:spPr>
          <a:xfrm>
            <a:off x="611560" y="548680"/>
            <a:ext cx="3168352" cy="369332"/>
          </a:xfrm>
          <a:prstGeom prst="rect">
            <a:avLst/>
          </a:prstGeom>
          <a:noFill/>
        </p:spPr>
        <p:txBody>
          <a:bodyPr wrap="square" rtlCol="0">
            <a:spAutoFit/>
          </a:bodyPr>
          <a:lstStyle/>
          <a:p>
            <a:r>
              <a:rPr kumimoji="1" lang="ja-JP" altLang="en-US" dirty="0" smtClean="0"/>
              <a:t>つづき</a:t>
            </a:r>
            <a:endParaRPr kumimoji="1" lang="ja-JP" altLang="en-US" dirty="0"/>
          </a:p>
        </p:txBody>
      </p:sp>
      <p:sp>
        <p:nvSpPr>
          <p:cNvPr id="2" name="スライド番号プレースホルダー 1"/>
          <p:cNvSpPr>
            <a:spLocks noGrp="1"/>
          </p:cNvSpPr>
          <p:nvPr>
            <p:ph type="sldNum" sz="quarter" idx="11"/>
          </p:nvPr>
        </p:nvSpPr>
        <p:spPr/>
        <p:txBody>
          <a:bodyPr/>
          <a:lstStyle/>
          <a:p>
            <a:fld id="{D2D8002D-B5B0-4BAC-B1F6-782DDCCE6D9C}" type="slidenum">
              <a:rPr kumimoji="1" lang="ja-JP" altLang="en-US" smtClean="0"/>
              <a:t>15</a:t>
            </a:fld>
            <a:endParaRPr kumimoji="1" lang="ja-JP" altLang="en-US"/>
          </a:p>
        </p:txBody>
      </p:sp>
    </p:spTree>
    <p:extLst>
      <p:ext uri="{BB962C8B-B14F-4D97-AF65-F5344CB8AC3E}">
        <p14:creationId xmlns:p14="http://schemas.microsoft.com/office/powerpoint/2010/main" val="2665035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1560" y="1196752"/>
            <a:ext cx="7992888" cy="3416320"/>
          </a:xfrm>
          <a:prstGeom prst="rect">
            <a:avLst/>
          </a:prstGeom>
          <a:noFill/>
        </p:spPr>
        <p:txBody>
          <a:bodyPr wrap="square" rtlCol="0">
            <a:spAutoFit/>
          </a:bodyPr>
          <a:lstStyle/>
          <a:p>
            <a:r>
              <a:rPr lang="en-US" altLang="ja-JP" sz="1200" dirty="0" smtClean="0"/>
              <a:t>#</a:t>
            </a:r>
            <a:endParaRPr lang="en-US" altLang="ja-JP" sz="1200" dirty="0"/>
          </a:p>
          <a:p>
            <a:r>
              <a:rPr lang="en-US" altLang="ja-JP" sz="1200" dirty="0"/>
              <a:t># For CNT</a:t>
            </a:r>
          </a:p>
          <a:p>
            <a:r>
              <a:rPr lang="en-US" altLang="ja-JP" sz="1200" dirty="0"/>
              <a:t>#</a:t>
            </a:r>
          </a:p>
          <a:p>
            <a:r>
              <a:rPr lang="en-US" altLang="ja-JP" sz="1200" dirty="0" err="1"/>
              <a:t>cnt_corrugation</a:t>
            </a:r>
            <a:r>
              <a:rPr lang="en-US" altLang="ja-JP" sz="1200" dirty="0"/>
              <a:t> yes # if CNT corrugation mode (loading by WALL or RING) is on (yes/no)</a:t>
            </a:r>
          </a:p>
          <a:p>
            <a:r>
              <a:rPr lang="en-US" altLang="ja-JP" sz="1200" dirty="0" err="1"/>
              <a:t>cnt_load_algo</a:t>
            </a:r>
            <a:r>
              <a:rPr lang="en-US" altLang="ja-JP" sz="1200" dirty="0"/>
              <a:t> 0     # WALL mode or RING mode. 0=WALL, 1=RING</a:t>
            </a:r>
          </a:p>
          <a:p>
            <a:r>
              <a:rPr lang="en-US" altLang="ja-JP" sz="1200" dirty="0" err="1"/>
              <a:t>show_cnt_wall</a:t>
            </a:r>
            <a:r>
              <a:rPr lang="en-US" altLang="ja-JP" sz="1200" dirty="0"/>
              <a:t> no    # if CNT walls are drawn (yes/no)</a:t>
            </a:r>
          </a:p>
          <a:p>
            <a:r>
              <a:rPr lang="en-US" altLang="ja-JP" sz="1200" dirty="0" err="1"/>
              <a:t>show_cnt_wallv</a:t>
            </a:r>
            <a:r>
              <a:rPr lang="en-US" altLang="ja-JP" sz="1200" dirty="0"/>
              <a:t> no   # if normal vectors of CNT walls are drawn (yes/no)</a:t>
            </a:r>
          </a:p>
          <a:p>
            <a:r>
              <a:rPr lang="en-US" altLang="ja-JP" sz="1200" dirty="0" err="1"/>
              <a:t>show_cnt_wall_num</a:t>
            </a:r>
            <a:r>
              <a:rPr lang="en-US" altLang="ja-JP" sz="1200" dirty="0"/>
              <a:t> 0 # X-</a:t>
            </a:r>
            <a:r>
              <a:rPr lang="en-US" altLang="ja-JP" sz="1200" dirty="0" err="1"/>
              <a:t>th</a:t>
            </a:r>
            <a:r>
              <a:rPr lang="en-US" altLang="ja-JP" sz="1200" dirty="0"/>
              <a:t> wall is drawn (if 0, nothing is drawn)</a:t>
            </a:r>
          </a:p>
          <a:p>
            <a:r>
              <a:rPr lang="en-US" altLang="ja-JP" sz="1200" dirty="0" err="1"/>
              <a:t>show_cnt_ring</a:t>
            </a:r>
            <a:r>
              <a:rPr lang="en-US" altLang="ja-JP" sz="1200" dirty="0"/>
              <a:t> no    # if CNT ring is drawn (yes/no)</a:t>
            </a:r>
          </a:p>
          <a:p>
            <a:r>
              <a:rPr lang="en-US" altLang="ja-JP" sz="1200" dirty="0"/>
              <a:t>#</a:t>
            </a:r>
          </a:p>
          <a:p>
            <a:r>
              <a:rPr lang="en-US" altLang="ja-JP" sz="1200" dirty="0"/>
              <a:t># For deformation simulation</a:t>
            </a:r>
          </a:p>
          <a:p>
            <a:r>
              <a:rPr lang="en-US" altLang="ja-JP" sz="1200" dirty="0"/>
              <a:t>#</a:t>
            </a:r>
          </a:p>
          <a:p>
            <a:r>
              <a:rPr lang="en-US" altLang="ja-JP" sz="1200" dirty="0"/>
              <a:t>#</a:t>
            </a:r>
            <a:r>
              <a:rPr lang="en-US" altLang="ja-JP" sz="1200" dirty="0" err="1"/>
              <a:t>dexdt</a:t>
            </a:r>
            <a:r>
              <a:rPr lang="en-US" altLang="ja-JP" sz="1200" dirty="0"/>
              <a:t> 0.1      # rate of strain (normal strain in x axis) [/</a:t>
            </a:r>
            <a:r>
              <a:rPr lang="en-US" altLang="ja-JP" sz="1200" dirty="0" err="1"/>
              <a:t>ps</a:t>
            </a:r>
            <a:r>
              <a:rPr lang="en-US" altLang="ja-JP" sz="1200" dirty="0"/>
              <a:t>]</a:t>
            </a:r>
          </a:p>
          <a:p>
            <a:r>
              <a:rPr lang="en-US" altLang="ja-JP" sz="1200" dirty="0"/>
              <a:t>#</a:t>
            </a:r>
            <a:r>
              <a:rPr lang="en-US" altLang="ja-JP" sz="1200" dirty="0" err="1"/>
              <a:t>deydt</a:t>
            </a:r>
            <a:r>
              <a:rPr lang="en-US" altLang="ja-JP" sz="1200" dirty="0"/>
              <a:t> 0.0      # y axis</a:t>
            </a:r>
          </a:p>
          <a:p>
            <a:r>
              <a:rPr lang="en-US" altLang="ja-JP" sz="1200" dirty="0"/>
              <a:t>#</a:t>
            </a:r>
            <a:r>
              <a:rPr lang="en-US" altLang="ja-JP" sz="1200" dirty="0" err="1"/>
              <a:t>dezdt</a:t>
            </a:r>
            <a:r>
              <a:rPr lang="en-US" altLang="ja-JP" sz="1200" dirty="0"/>
              <a:t> 0.0      # z axis</a:t>
            </a:r>
          </a:p>
          <a:p>
            <a:r>
              <a:rPr lang="en-US" altLang="ja-JP" sz="1200" dirty="0"/>
              <a:t>#</a:t>
            </a:r>
            <a:r>
              <a:rPr lang="en-US" altLang="ja-JP" sz="1200" dirty="0" err="1"/>
              <a:t>repeat_lz</a:t>
            </a:r>
            <a:r>
              <a:rPr lang="en-US" altLang="ja-JP" sz="1200" dirty="0"/>
              <a:t> yes     # If yes, </a:t>
            </a:r>
            <a:r>
              <a:rPr lang="en-US" altLang="ja-JP" sz="1200" dirty="0" err="1"/>
              <a:t>e_z</a:t>
            </a:r>
            <a:r>
              <a:rPr lang="en-US" altLang="ja-JP" sz="1200" dirty="0"/>
              <a:t> moves between minimum and maximum values.</a:t>
            </a:r>
          </a:p>
          <a:p>
            <a:r>
              <a:rPr lang="en-US" altLang="ja-JP" sz="1200" dirty="0"/>
              <a:t>#</a:t>
            </a:r>
            <a:r>
              <a:rPr lang="en-US" altLang="ja-JP" sz="1200" dirty="0" err="1"/>
              <a:t>repeat_lz_min</a:t>
            </a:r>
            <a:r>
              <a:rPr lang="en-US" altLang="ja-JP" sz="1200" dirty="0"/>
              <a:t> 29  # minimum of </a:t>
            </a:r>
            <a:r>
              <a:rPr lang="en-US" altLang="ja-JP" sz="1200" dirty="0" err="1"/>
              <a:t>e_z</a:t>
            </a:r>
            <a:r>
              <a:rPr lang="en-US" altLang="ja-JP" sz="1200" dirty="0"/>
              <a:t> (normal strain in z axis)</a:t>
            </a:r>
          </a:p>
          <a:p>
            <a:r>
              <a:rPr lang="en-US" altLang="ja-JP" sz="1200" dirty="0"/>
              <a:t>#</a:t>
            </a:r>
            <a:r>
              <a:rPr lang="en-US" altLang="ja-JP" sz="1200" dirty="0" err="1"/>
              <a:t>repeat_lz_max</a:t>
            </a:r>
            <a:r>
              <a:rPr lang="en-US" altLang="ja-JP" sz="1200" dirty="0"/>
              <a:t> 33  # maximum of </a:t>
            </a:r>
            <a:r>
              <a:rPr lang="en-US" altLang="ja-JP" sz="1200" dirty="0" err="1"/>
              <a:t>e_z</a:t>
            </a:r>
            <a:endParaRPr kumimoji="1" lang="ja-JP" altLang="en-US" sz="1200" dirty="0"/>
          </a:p>
        </p:txBody>
      </p:sp>
      <p:sp>
        <p:nvSpPr>
          <p:cNvPr id="5" name="テキスト ボックス 4"/>
          <p:cNvSpPr txBox="1"/>
          <p:nvPr/>
        </p:nvSpPr>
        <p:spPr>
          <a:xfrm>
            <a:off x="611560" y="548680"/>
            <a:ext cx="3168352" cy="369332"/>
          </a:xfrm>
          <a:prstGeom prst="rect">
            <a:avLst/>
          </a:prstGeom>
          <a:noFill/>
        </p:spPr>
        <p:txBody>
          <a:bodyPr wrap="square" rtlCol="0">
            <a:spAutoFit/>
          </a:bodyPr>
          <a:lstStyle/>
          <a:p>
            <a:r>
              <a:rPr kumimoji="1" lang="ja-JP" altLang="en-US" dirty="0" smtClean="0"/>
              <a:t>つづき</a:t>
            </a:r>
            <a:endParaRPr kumimoji="1" lang="ja-JP" altLang="en-US" dirty="0"/>
          </a:p>
        </p:txBody>
      </p:sp>
      <p:sp>
        <p:nvSpPr>
          <p:cNvPr id="2" name="スライド番号プレースホルダー 1"/>
          <p:cNvSpPr>
            <a:spLocks noGrp="1"/>
          </p:cNvSpPr>
          <p:nvPr>
            <p:ph type="sldNum" sz="quarter" idx="11"/>
          </p:nvPr>
        </p:nvSpPr>
        <p:spPr/>
        <p:txBody>
          <a:bodyPr/>
          <a:lstStyle/>
          <a:p>
            <a:fld id="{D2D8002D-B5B0-4BAC-B1F6-782DDCCE6D9C}" type="slidenum">
              <a:rPr kumimoji="1" lang="ja-JP" altLang="en-US" smtClean="0"/>
              <a:t>16</a:t>
            </a:fld>
            <a:endParaRPr kumimoji="1" lang="ja-JP" altLang="en-US"/>
          </a:p>
        </p:txBody>
      </p:sp>
    </p:spTree>
    <p:extLst>
      <p:ext uri="{BB962C8B-B14F-4D97-AF65-F5344CB8AC3E}">
        <p14:creationId xmlns:p14="http://schemas.microsoft.com/office/powerpoint/2010/main" val="3268943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７．ポテンシャル関数</a:t>
            </a:r>
            <a:endParaRPr kumimoji="1" lang="ja-JP" altLang="en-US" dirty="0"/>
          </a:p>
        </p:txBody>
      </p:sp>
      <p:sp>
        <p:nvSpPr>
          <p:cNvPr id="3" name="テキスト ボックス 2"/>
          <p:cNvSpPr txBox="1"/>
          <p:nvPr/>
        </p:nvSpPr>
        <p:spPr>
          <a:xfrm>
            <a:off x="827584" y="1268760"/>
            <a:ext cx="7128792" cy="3170099"/>
          </a:xfrm>
          <a:prstGeom prst="rect">
            <a:avLst/>
          </a:prstGeom>
          <a:noFill/>
        </p:spPr>
        <p:txBody>
          <a:bodyPr wrap="square" rtlCol="0">
            <a:spAutoFit/>
          </a:bodyPr>
          <a:lstStyle/>
          <a:p>
            <a:pPr marL="285750" indent="-285750">
              <a:spcAft>
                <a:spcPts val="600"/>
              </a:spcAft>
              <a:buFont typeface="Wingdings" panose="05000000000000000000" pitchFamily="2" charset="2"/>
              <a:buChar char="p"/>
            </a:pPr>
            <a:r>
              <a:rPr lang="en-US" altLang="ja-JP" dirty="0"/>
              <a:t>CONFIG </a:t>
            </a:r>
            <a:r>
              <a:rPr lang="ja-JP" altLang="en-US" dirty="0"/>
              <a:t>ファイルの</a:t>
            </a:r>
            <a:r>
              <a:rPr lang="en-US" altLang="ja-JP" dirty="0"/>
              <a:t>2</a:t>
            </a:r>
            <a:r>
              <a:rPr lang="ja-JP" altLang="en-US" dirty="0"/>
              <a:t>行目でポテンシャル関数を指定します．立ち上げ時あるいは</a:t>
            </a:r>
            <a:r>
              <a:rPr lang="en-US" altLang="ja-JP" dirty="0"/>
              <a:t>READ CONFIG</a:t>
            </a:r>
            <a:r>
              <a:rPr lang="ja-JP" altLang="en-US" dirty="0"/>
              <a:t>によって</a:t>
            </a:r>
            <a:r>
              <a:rPr lang="en-US" altLang="ja-JP" dirty="0"/>
              <a:t>CONFIG</a:t>
            </a:r>
            <a:r>
              <a:rPr lang="ja-JP" altLang="en-US" dirty="0"/>
              <a:t>ファイルを読み込んだ際，そこに書かれたポテンシャル関数に設定されます</a:t>
            </a:r>
            <a:r>
              <a:rPr lang="ja-JP" altLang="en-US" dirty="0" smtClean="0"/>
              <a:t>．</a:t>
            </a:r>
            <a:endParaRPr lang="en-US" altLang="ja-JP" dirty="0" smtClean="0"/>
          </a:p>
          <a:p>
            <a:pPr marL="285750" indent="-285750">
              <a:spcAft>
                <a:spcPts val="600"/>
              </a:spcAft>
              <a:buFont typeface="Wingdings" panose="05000000000000000000" pitchFamily="2" charset="2"/>
              <a:buChar char="p"/>
            </a:pPr>
            <a:r>
              <a:rPr lang="ja-JP" altLang="en-US" dirty="0" smtClean="0"/>
              <a:t>コントロールパネル</a:t>
            </a:r>
            <a:r>
              <a:rPr lang="ja-JP" altLang="en-US" dirty="0"/>
              <a:t>上部のリストウィジェットでポテンシャル関数を切り替えることもできます．</a:t>
            </a:r>
          </a:p>
          <a:p>
            <a:pPr marL="285750" indent="-285750">
              <a:spcAft>
                <a:spcPts val="600"/>
              </a:spcAft>
              <a:buFont typeface="Wingdings" panose="05000000000000000000" pitchFamily="2" charset="2"/>
              <a:buChar char="p"/>
            </a:pPr>
            <a:r>
              <a:rPr lang="en-US" altLang="ja-JP" dirty="0"/>
              <a:t>ADP</a:t>
            </a:r>
            <a:r>
              <a:rPr lang="ja-JP" altLang="en-US" dirty="0"/>
              <a:t>および</a:t>
            </a:r>
            <a:r>
              <a:rPr lang="en-US" altLang="ja-JP" dirty="0"/>
              <a:t>Dipole</a:t>
            </a:r>
            <a:r>
              <a:rPr lang="ja-JP" altLang="en-US" dirty="0"/>
              <a:t>では，ファイルからパラメータセットを読み込みます．</a:t>
            </a:r>
            <a:r>
              <a:rPr lang="en-US" altLang="ja-JP" dirty="0"/>
              <a:t>Set </a:t>
            </a:r>
            <a:r>
              <a:rPr lang="en-US" altLang="ja-JP" dirty="0" err="1"/>
              <a:t>param</a:t>
            </a:r>
            <a:r>
              <a:rPr lang="en-US" altLang="ja-JP" dirty="0"/>
              <a:t> </a:t>
            </a:r>
            <a:r>
              <a:rPr lang="ja-JP" altLang="en-US" dirty="0"/>
              <a:t>ウィンドウ下部の</a:t>
            </a:r>
            <a:r>
              <a:rPr lang="en-US" altLang="ja-JP" dirty="0"/>
              <a:t>Read </a:t>
            </a:r>
            <a:r>
              <a:rPr lang="en-US" altLang="ja-JP" dirty="0" err="1"/>
              <a:t>potfile</a:t>
            </a:r>
            <a:r>
              <a:rPr lang="ja-JP" altLang="en-US" dirty="0"/>
              <a:t>より</a:t>
            </a:r>
            <a:r>
              <a:rPr lang="ja-JP" altLang="en-US" dirty="0" smtClean="0"/>
              <a:t>選択</a:t>
            </a:r>
            <a:r>
              <a:rPr lang="ja-JP" altLang="en-US" dirty="0"/>
              <a:t>できます</a:t>
            </a:r>
            <a:r>
              <a:rPr lang="ja-JP" altLang="en-US" dirty="0" smtClean="0"/>
              <a:t>．</a:t>
            </a:r>
            <a:endParaRPr lang="en-US" altLang="ja-JP" dirty="0" smtClean="0"/>
          </a:p>
          <a:p>
            <a:pPr>
              <a:spcAft>
                <a:spcPts val="600"/>
              </a:spcAft>
            </a:pPr>
            <a:r>
              <a:rPr lang="en-US" altLang="ja-JP" dirty="0" smtClean="0"/>
              <a:t>	</a:t>
            </a:r>
            <a:endParaRPr lang="en-US" altLang="ja-JP" dirty="0"/>
          </a:p>
          <a:p>
            <a:r>
              <a:rPr lang="en-US" altLang="ja-JP" dirty="0"/>
              <a:t>		</a:t>
            </a:r>
          </a:p>
          <a:p>
            <a:r>
              <a:rPr lang="en-US" altLang="ja-JP" dirty="0" smtClean="0"/>
              <a:t>	</a:t>
            </a:r>
            <a:endParaRPr kumimoji="1" lang="ja-JP" altLang="en-US" dirty="0"/>
          </a:p>
        </p:txBody>
      </p:sp>
      <p:sp>
        <p:nvSpPr>
          <p:cNvPr id="4" name="スライド番号プレースホルダー 3"/>
          <p:cNvSpPr>
            <a:spLocks noGrp="1"/>
          </p:cNvSpPr>
          <p:nvPr>
            <p:ph type="sldNum" sz="quarter" idx="11"/>
          </p:nvPr>
        </p:nvSpPr>
        <p:spPr/>
        <p:txBody>
          <a:bodyPr/>
          <a:lstStyle/>
          <a:p>
            <a:fld id="{D2D8002D-B5B0-4BAC-B1F6-782DDCCE6D9C}" type="slidenum">
              <a:rPr kumimoji="1" lang="ja-JP" altLang="en-US" smtClean="0"/>
              <a:t>17</a:t>
            </a:fld>
            <a:endParaRPr kumimoji="1" lang="ja-JP" altLang="en-US"/>
          </a:p>
        </p:txBody>
      </p:sp>
    </p:spTree>
    <p:extLst>
      <p:ext uri="{BB962C8B-B14F-4D97-AF65-F5344CB8AC3E}">
        <p14:creationId xmlns:p14="http://schemas.microsoft.com/office/powerpoint/2010/main" val="1330093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60376" y="404664"/>
            <a:ext cx="7128792" cy="369332"/>
          </a:xfrm>
          <a:prstGeom prst="rect">
            <a:avLst/>
          </a:prstGeom>
          <a:noFill/>
        </p:spPr>
        <p:txBody>
          <a:bodyPr wrap="square" rtlCol="0">
            <a:spAutoFit/>
          </a:bodyPr>
          <a:lstStyle/>
          <a:p>
            <a:pPr marL="285750" indent="-285750">
              <a:buFont typeface="Wingdings" panose="05000000000000000000" pitchFamily="2" charset="2"/>
              <a:buChar char="p"/>
            </a:pPr>
            <a:r>
              <a:rPr lang="ja-JP" altLang="en-US" dirty="0" smtClean="0"/>
              <a:t>準備</a:t>
            </a:r>
            <a:r>
              <a:rPr lang="ja-JP" altLang="en-US" dirty="0"/>
              <a:t>されているポテンシャル関数は以下の通り</a:t>
            </a:r>
            <a:r>
              <a:rPr lang="ja-JP" altLang="en-US" dirty="0" smtClean="0"/>
              <a:t>：</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251798"/>
              </p:ext>
            </p:extLst>
          </p:nvPr>
        </p:nvGraphicFramePr>
        <p:xfrm>
          <a:off x="251520" y="995204"/>
          <a:ext cx="8640960" cy="4521200"/>
        </p:xfrm>
        <a:graphic>
          <a:graphicData uri="http://schemas.openxmlformats.org/drawingml/2006/table">
            <a:tbl>
              <a:tblPr firstRow="1" bandRow="1">
                <a:tableStyleId>{E8B1032C-EA38-4F05-BA0D-38AFFFC7BED3}</a:tableStyleId>
              </a:tblPr>
              <a:tblGrid>
                <a:gridCol w="1440160"/>
                <a:gridCol w="6048672"/>
                <a:gridCol w="1152128"/>
              </a:tblGrid>
              <a:tr h="370840">
                <a:tc>
                  <a:txBody>
                    <a:bodyPr/>
                    <a:lstStyle/>
                    <a:p>
                      <a:r>
                        <a:rPr kumimoji="1" lang="ja-JP" altLang="en-US" sz="1400" dirty="0" smtClean="0"/>
                        <a:t>ポテンシャル</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説明</a:t>
                      </a:r>
                      <a:endParaRPr lang="en-US" altLang="ja-JP"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p>
                  </a:txBody>
                  <a:tcPr/>
                </a:tc>
              </a:tr>
              <a:tr h="370840">
                <a:tc>
                  <a:txBody>
                    <a:bodyPr/>
                    <a:lstStyle/>
                    <a:p>
                      <a:r>
                        <a:rPr kumimoji="1" lang="en-US" altLang="ja-JP" sz="1400" dirty="0" smtClean="0"/>
                        <a:t>Morse</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2</a:t>
                      </a:r>
                      <a:r>
                        <a:rPr lang="ja-JP" altLang="en-US" sz="1400" dirty="0" smtClean="0"/>
                        <a:t>体間ポテンシャルの一種．</a:t>
                      </a:r>
                      <a:r>
                        <a:rPr lang="en-US" altLang="ja-JP" sz="1400" dirty="0" smtClean="0"/>
                        <a:t>Phys. Rev. 114 (1959) p.687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p>
                  </a:txBody>
                  <a:tcPr/>
                </a:tc>
              </a:tr>
              <a:tr h="370840">
                <a:tc>
                  <a:txBody>
                    <a:bodyPr/>
                    <a:lstStyle/>
                    <a:p>
                      <a:r>
                        <a:rPr lang="en-US" altLang="ja-JP" sz="1400" dirty="0" smtClean="0"/>
                        <a:t>EAM</a:t>
                      </a:r>
                      <a:r>
                        <a:rPr lang="ja-JP" altLang="en-US" sz="1400" baseline="0" dirty="0" smtClean="0"/>
                        <a:t> </a:t>
                      </a:r>
                      <a:r>
                        <a:rPr lang="en-US" altLang="ja-JP" sz="1400" baseline="0" dirty="0" err="1" smtClean="0"/>
                        <a:t>Mishin</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原子埋め込み法ポテンシャル</a:t>
                      </a:r>
                      <a:r>
                        <a:rPr lang="en-US" altLang="ja-JP" sz="1400" dirty="0" smtClean="0"/>
                        <a:t>(</a:t>
                      </a:r>
                      <a:r>
                        <a:rPr lang="en-US" altLang="ja-JP" sz="1400" dirty="0" err="1" smtClean="0"/>
                        <a:t>Mishin</a:t>
                      </a:r>
                      <a:r>
                        <a:rPr lang="ja-JP" altLang="en-US" sz="1400" dirty="0" smtClean="0"/>
                        <a:t>の関数</a:t>
                      </a:r>
                      <a:r>
                        <a:rPr lang="en-US" altLang="ja-JP" sz="1400" dirty="0" smtClean="0"/>
                        <a:t>)</a:t>
                      </a:r>
                      <a:r>
                        <a:rPr lang="ja-JP" altLang="en-US" sz="1400" dirty="0" err="1" smtClean="0"/>
                        <a:t>．</a:t>
                      </a:r>
                      <a:r>
                        <a:rPr lang="en-US" altLang="ja-JP" sz="1400" dirty="0" smtClean="0"/>
                        <a:t>PRB 59 (1999) p.3393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Al, Cu, Ni</a:t>
                      </a:r>
                    </a:p>
                  </a:txBody>
                  <a:tcPr/>
                </a:tc>
              </a:tr>
              <a:tr h="370840">
                <a:tc>
                  <a:txBody>
                    <a:bodyPr/>
                    <a:lstStyle/>
                    <a:p>
                      <a:r>
                        <a:rPr lang="en-US" altLang="ja-JP" sz="1400" dirty="0" smtClean="0"/>
                        <a:t>GEAM</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Generalized EAM</a:t>
                      </a:r>
                      <a:r>
                        <a:rPr lang="ja-JP" altLang="en-US" sz="1400" dirty="0" err="1" smtClean="0"/>
                        <a:t>．</a:t>
                      </a:r>
                      <a:r>
                        <a:rPr lang="ja-JP" altLang="en-US" sz="1400" dirty="0" smtClean="0"/>
                        <a:t>数多くの金属原子に対応．</a:t>
                      </a:r>
                      <a:r>
                        <a:rPr kumimoji="1" lang="pt-BR" altLang="ja-JP" sz="1400" baseline="0" dirty="0" smtClean="0"/>
                        <a:t>Acta Mater. 49 (2001) p.4005</a:t>
                      </a:r>
                      <a:endParaRPr lang="en-US" altLang="ja-JP" sz="14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aseline="0" dirty="0" smtClean="0"/>
                    </a:p>
                  </a:txBody>
                  <a:tcPr/>
                </a:tc>
              </a:tr>
              <a:tr h="370840">
                <a:tc>
                  <a:txBody>
                    <a:bodyPr/>
                    <a:lstStyle/>
                    <a:p>
                      <a:r>
                        <a:rPr lang="en-US" altLang="ja-JP" sz="1400" dirty="0" err="1" smtClean="0"/>
                        <a:t>Tersoff</a:t>
                      </a:r>
                      <a:r>
                        <a:rPr lang="en-US" altLang="ja-JP" sz="1400" dirty="0" smtClean="0"/>
                        <a:t> B</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PRB 38-14(1988)p.9902</a:t>
                      </a:r>
                      <a:r>
                        <a:rPr lang="ja-JP" altLang="en-US" sz="1400" baseline="0" dirty="0" smtClean="0"/>
                        <a:t>  </a:t>
                      </a:r>
                      <a:r>
                        <a:rPr lang="en-US" altLang="ja-JP" sz="1400" baseline="0" dirty="0" smtClean="0"/>
                        <a:t>for surface</a:t>
                      </a:r>
                      <a:endParaRPr lang="en-US" altLang="ja-JP"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p>
                  </a:txBody>
                  <a:tcPr/>
                </a:tc>
              </a:tr>
              <a:tr h="370840">
                <a:tc>
                  <a:txBody>
                    <a:bodyPr/>
                    <a:lstStyle/>
                    <a:p>
                      <a:r>
                        <a:rPr kumimoji="1" lang="en-US" altLang="ja-JP" sz="1400" dirty="0" err="1" smtClean="0"/>
                        <a:t>Tersoff</a:t>
                      </a:r>
                      <a:r>
                        <a:rPr kumimoji="1" lang="en-US" altLang="ja-JP" sz="1400" dirty="0" smtClean="0"/>
                        <a:t> C</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PRB 38-14(1988)p.9902</a:t>
                      </a:r>
                      <a:r>
                        <a:rPr lang="ja-JP" altLang="en-US" sz="1400" baseline="0" dirty="0" smtClean="0"/>
                        <a:t>  </a:t>
                      </a:r>
                      <a:r>
                        <a:rPr lang="en-US" altLang="ja-JP" sz="1400" baseline="0" dirty="0" smtClean="0"/>
                        <a:t>for elastic property</a:t>
                      </a:r>
                      <a:endParaRPr lang="en-US" altLang="ja-JP"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p>
                  </a:txBody>
                  <a:tcPr/>
                </a:tc>
              </a:tr>
              <a:tr h="370840">
                <a:tc>
                  <a:txBody>
                    <a:bodyPr/>
                    <a:lstStyle/>
                    <a:p>
                      <a:r>
                        <a:rPr kumimoji="1" lang="en-US" altLang="ja-JP" sz="1400" dirty="0" err="1" smtClean="0"/>
                        <a:t>Tersoff</a:t>
                      </a:r>
                      <a:r>
                        <a:rPr kumimoji="1" lang="en-US" altLang="ja-JP" sz="1400" dirty="0" smtClean="0"/>
                        <a:t> B2</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PRB 37-12(1988)p.6991,</a:t>
                      </a:r>
                      <a:r>
                        <a:rPr lang="en-US" altLang="ja-JP" sz="1400" baseline="0" dirty="0" smtClean="0"/>
                        <a:t>  B </a:t>
                      </a:r>
                      <a:r>
                        <a:rPr lang="ja-JP" altLang="en-US" sz="1400" baseline="0" dirty="0" smtClean="0"/>
                        <a:t>のカットオフ関数を変えたもの </a:t>
                      </a:r>
                      <a:r>
                        <a:rPr lang="en-US" altLang="ja-JP" sz="1400" baseline="0" dirty="0" smtClean="0"/>
                        <a:t>(R = 2.75,D = 0.1)</a:t>
                      </a:r>
                      <a:endParaRPr lang="en-US" altLang="ja-JP"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p>
                  </a:txBody>
                  <a:tcPr/>
                </a:tc>
              </a:tr>
              <a:tr h="370840">
                <a:tc>
                  <a:txBody>
                    <a:bodyPr/>
                    <a:lstStyle/>
                    <a:p>
                      <a:r>
                        <a:rPr lang="en-US" altLang="ja-JP" sz="1400" dirty="0" smtClean="0"/>
                        <a:t>Brenner </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3</a:t>
                      </a:r>
                      <a:r>
                        <a:rPr lang="ja-JP" altLang="en-US" sz="1400" dirty="0" smtClean="0"/>
                        <a:t>体間ポテンシャル．カーボンナノ構造体に対応．</a:t>
                      </a:r>
                      <a:endParaRPr lang="en-US" altLang="ja-JP"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p>
                  </a:txBody>
                  <a:tcPr/>
                </a:tc>
              </a:tr>
              <a:tr h="370840">
                <a:tc>
                  <a:txBody>
                    <a:bodyPr/>
                    <a:lstStyle/>
                    <a:p>
                      <a:r>
                        <a:rPr lang="en-US" altLang="ja-JP" sz="1400" dirty="0" smtClean="0"/>
                        <a:t>ADP</a:t>
                      </a:r>
                      <a:endParaRPr kumimoji="1" lang="ja-JP" altLang="en-US" sz="1400" dirty="0"/>
                    </a:p>
                  </a:txBody>
                  <a:tcPr/>
                </a:tc>
                <a:tc>
                  <a:txBody>
                    <a:bodyPr/>
                    <a:lstStyle/>
                    <a:p>
                      <a:r>
                        <a:rPr lang="en-US" altLang="ja-JP" sz="1400" dirty="0" smtClean="0"/>
                        <a:t>Angular-Dependent Potential</a:t>
                      </a:r>
                      <a:r>
                        <a:rPr lang="ja-JP" altLang="en-US" sz="1400" dirty="0" err="1" smtClean="0"/>
                        <a:t>．</a:t>
                      </a:r>
                      <a:r>
                        <a:rPr lang="en-US" altLang="ja-JP" sz="1400" dirty="0" smtClean="0"/>
                        <a:t>EAM</a:t>
                      </a:r>
                      <a:r>
                        <a:rPr lang="ja-JP" altLang="en-US" sz="1400" dirty="0" smtClean="0"/>
                        <a:t>に角度依存項を加えたもの．</a:t>
                      </a:r>
                      <a:endParaRPr kumimoji="1" lang="ja-JP" altLang="en-US" sz="1400" dirty="0"/>
                    </a:p>
                  </a:txBody>
                  <a:tcPr/>
                </a:tc>
                <a:tc>
                  <a:txBody>
                    <a:bodyPr/>
                    <a:lstStyle/>
                    <a:p>
                      <a:endParaRPr kumimoji="1" lang="ja-JP" altLang="en-US" sz="1400" dirty="0"/>
                    </a:p>
                  </a:txBody>
                  <a:tcPr/>
                </a:tc>
              </a:tr>
              <a:tr h="370840">
                <a:tc>
                  <a:txBody>
                    <a:bodyPr/>
                    <a:lstStyle/>
                    <a:p>
                      <a:r>
                        <a:rPr lang="en-US" altLang="ja-JP" sz="1400" dirty="0" smtClean="0"/>
                        <a:t>Dipole</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Tangney-Scandolo</a:t>
                      </a:r>
                      <a:r>
                        <a:rPr lang="ja-JP" altLang="en-US" sz="1400" dirty="0" smtClean="0"/>
                        <a:t>のダイポールポテンシャル．原子周りの電気分極を電気双極子で表現．酸化物に適している．</a:t>
                      </a:r>
                      <a:endParaRPr lang="en-US" altLang="ja-JP"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p>
                  </a:txBody>
                  <a:tcPr/>
                </a:tc>
              </a:tr>
              <a:tr h="370840">
                <a:tc>
                  <a:txBody>
                    <a:bodyPr/>
                    <a:lstStyle/>
                    <a:p>
                      <a:r>
                        <a:rPr lang="en-US" altLang="ja-JP" sz="1400" dirty="0" smtClean="0"/>
                        <a:t>AIREBO</a:t>
                      </a:r>
                      <a:endParaRPr kumimoji="1" lang="ja-JP" altLang="en-US" sz="1400" dirty="0"/>
                    </a:p>
                  </a:txBody>
                  <a:tcPr/>
                </a:tc>
                <a:tc>
                  <a:txBody>
                    <a:bodyPr/>
                    <a:lstStyle/>
                    <a:p>
                      <a:r>
                        <a:rPr lang="en-US" altLang="ja-JP" sz="1400" dirty="0" smtClean="0"/>
                        <a:t> Brenner</a:t>
                      </a:r>
                      <a:r>
                        <a:rPr lang="ja-JP" altLang="en-US" sz="1400" dirty="0" smtClean="0"/>
                        <a:t>に</a:t>
                      </a:r>
                      <a:r>
                        <a:rPr lang="en-US" altLang="ja-JP" sz="1400" dirty="0" err="1" smtClean="0"/>
                        <a:t>vdW</a:t>
                      </a:r>
                      <a:r>
                        <a:rPr lang="ja-JP" altLang="en-US" sz="1400" dirty="0" smtClean="0"/>
                        <a:t>力を加えたもの</a:t>
                      </a:r>
                      <a:r>
                        <a:rPr lang="ja-JP" altLang="en-US" sz="1400" dirty="0" smtClean="0"/>
                        <a:t>．</a:t>
                      </a:r>
                      <a:endParaRPr kumimoji="1" lang="ja-JP" altLang="en-US" sz="1400" dirty="0"/>
                    </a:p>
                  </a:txBody>
                  <a:tcPr/>
                </a:tc>
                <a:tc>
                  <a:txBody>
                    <a:bodyPr/>
                    <a:lstStyle/>
                    <a:p>
                      <a:endParaRPr kumimoji="1" lang="ja-JP" altLang="en-US" sz="1400" dirty="0"/>
                    </a:p>
                  </a:txBody>
                  <a:tcPr/>
                </a:tc>
              </a:tr>
            </a:tbl>
          </a:graphicData>
        </a:graphic>
      </p:graphicFrame>
      <p:sp>
        <p:nvSpPr>
          <p:cNvPr id="2" name="スライド番号プレースホルダー 1"/>
          <p:cNvSpPr>
            <a:spLocks noGrp="1"/>
          </p:cNvSpPr>
          <p:nvPr>
            <p:ph type="sldNum" sz="quarter" idx="11"/>
          </p:nvPr>
        </p:nvSpPr>
        <p:spPr/>
        <p:txBody>
          <a:bodyPr/>
          <a:lstStyle/>
          <a:p>
            <a:fld id="{D2D8002D-B5B0-4BAC-B1F6-782DDCCE6D9C}" type="slidenum">
              <a:rPr kumimoji="1" lang="ja-JP" altLang="en-US" smtClean="0"/>
              <a:t>18</a:t>
            </a:fld>
            <a:endParaRPr kumimoji="1" lang="ja-JP" altLang="en-US"/>
          </a:p>
        </p:txBody>
      </p:sp>
    </p:spTree>
    <p:extLst>
      <p:ext uri="{BB962C8B-B14F-4D97-AF65-F5344CB8AC3E}">
        <p14:creationId xmlns:p14="http://schemas.microsoft.com/office/powerpoint/2010/main" val="1274484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８．色々な機能</a:t>
            </a:r>
            <a:endParaRPr kumimoji="1" lang="ja-JP" altLang="en-US" dirty="0"/>
          </a:p>
        </p:txBody>
      </p:sp>
      <p:sp>
        <p:nvSpPr>
          <p:cNvPr id="3" name="テキスト ボックス 2"/>
          <p:cNvSpPr txBox="1"/>
          <p:nvPr/>
        </p:nvSpPr>
        <p:spPr>
          <a:xfrm>
            <a:off x="899592" y="1268760"/>
            <a:ext cx="6696744" cy="2816156"/>
          </a:xfrm>
          <a:prstGeom prst="rect">
            <a:avLst/>
          </a:prstGeom>
          <a:noFill/>
        </p:spPr>
        <p:txBody>
          <a:bodyPr wrap="square" rtlCol="0">
            <a:spAutoFit/>
          </a:bodyPr>
          <a:lstStyle/>
          <a:p>
            <a:pPr marL="285750" indent="-285750">
              <a:spcAft>
                <a:spcPts val="600"/>
              </a:spcAft>
              <a:buFont typeface="Wingdings" panose="05000000000000000000" pitchFamily="2" charset="2"/>
              <a:buChar char="p"/>
            </a:pPr>
            <a:r>
              <a:rPr lang="en-US" altLang="ja-JP" b="1" dirty="0" smtClean="0"/>
              <a:t>GUI off</a:t>
            </a:r>
            <a:br>
              <a:rPr lang="en-US" altLang="ja-JP" b="1" dirty="0" smtClean="0"/>
            </a:br>
            <a:r>
              <a:rPr lang="en-US" altLang="ja-JP" dirty="0" smtClean="0"/>
              <a:t>SETDAT000</a:t>
            </a:r>
            <a:r>
              <a:rPr lang="ja-JP" altLang="en-US" dirty="0"/>
              <a:t>というファイルを作り，その中に </a:t>
            </a:r>
            <a:r>
              <a:rPr lang="en-US" altLang="ja-JP" dirty="0" err="1"/>
              <a:t>nogui</a:t>
            </a:r>
            <a:r>
              <a:rPr lang="en-US" altLang="ja-JP" dirty="0"/>
              <a:t> yes </a:t>
            </a:r>
            <a:r>
              <a:rPr lang="ja-JP" altLang="en-US" dirty="0"/>
              <a:t>という一行を入れておくと，</a:t>
            </a:r>
            <a:r>
              <a:rPr lang="en-US" altLang="ja-JP" dirty="0"/>
              <a:t>GUI</a:t>
            </a:r>
            <a:r>
              <a:rPr lang="ja-JP" altLang="en-US" dirty="0"/>
              <a:t>のウィンドウが立ち上がることなく</a:t>
            </a:r>
            <a:r>
              <a:rPr lang="en-US" altLang="ja-JP" dirty="0"/>
              <a:t>MD</a:t>
            </a:r>
            <a:r>
              <a:rPr lang="ja-JP" altLang="en-US" dirty="0"/>
              <a:t>計算を始めることができます．次の</a:t>
            </a:r>
            <a:r>
              <a:rPr lang="en-US" altLang="ja-JP" dirty="0"/>
              <a:t>RECIPE</a:t>
            </a:r>
            <a:r>
              <a:rPr lang="ja-JP" altLang="en-US" dirty="0"/>
              <a:t>機能と組み合わせて使うとよいです．</a:t>
            </a:r>
          </a:p>
          <a:p>
            <a:pPr marL="285750" indent="-285750">
              <a:spcAft>
                <a:spcPts val="600"/>
              </a:spcAft>
              <a:buFont typeface="Wingdings" panose="05000000000000000000" pitchFamily="2" charset="2"/>
              <a:buChar char="p"/>
            </a:pPr>
            <a:r>
              <a:rPr lang="en-US" altLang="ja-JP" b="1" dirty="0" smtClean="0"/>
              <a:t>RECIPE </a:t>
            </a:r>
            <a:r>
              <a:rPr lang="ja-JP" altLang="en-US" b="1" dirty="0"/>
              <a:t>ファイルによる自動</a:t>
            </a:r>
            <a:r>
              <a:rPr lang="ja-JP" altLang="en-US" b="1" dirty="0" smtClean="0"/>
              <a:t>実行</a:t>
            </a:r>
            <a:r>
              <a:rPr lang="en-US" altLang="ja-JP" b="1" dirty="0" smtClean="0"/>
              <a:t/>
            </a:r>
            <a:br>
              <a:rPr lang="en-US" altLang="ja-JP" b="1" dirty="0" smtClean="0"/>
            </a:br>
            <a:r>
              <a:rPr lang="en-US" altLang="ja-JP" dirty="0" smtClean="0"/>
              <a:t>SETDAT </a:t>
            </a:r>
            <a:r>
              <a:rPr lang="ja-JP" altLang="en-US" dirty="0"/>
              <a:t>の中に </a:t>
            </a:r>
            <a:r>
              <a:rPr lang="en-US" altLang="ja-JP" dirty="0"/>
              <a:t>recipe yes </a:t>
            </a:r>
            <a:r>
              <a:rPr lang="ja-JP" altLang="en-US" dirty="0"/>
              <a:t>という行を入れておくと，</a:t>
            </a:r>
            <a:r>
              <a:rPr lang="en-US" altLang="ja-JP" dirty="0"/>
              <a:t>RECIPE </a:t>
            </a:r>
            <a:r>
              <a:rPr lang="ja-JP" altLang="en-US" dirty="0"/>
              <a:t>ファイルに記述されたコマンドが順に実行されていきます</a:t>
            </a:r>
            <a:r>
              <a:rPr lang="ja-JP" altLang="en-US" dirty="0" smtClean="0"/>
              <a:t>．</a:t>
            </a:r>
            <a:endParaRPr lang="ja-JP" altLang="en-US" dirty="0"/>
          </a:p>
          <a:p>
            <a:pPr>
              <a:spcAft>
                <a:spcPts val="600"/>
              </a:spcAft>
            </a:pPr>
            <a:endParaRPr kumimoji="1" lang="ja-JP" altLang="en-US" dirty="0"/>
          </a:p>
        </p:txBody>
      </p:sp>
      <p:sp>
        <p:nvSpPr>
          <p:cNvPr id="4" name="スライド番号プレースホルダー 3"/>
          <p:cNvSpPr>
            <a:spLocks noGrp="1"/>
          </p:cNvSpPr>
          <p:nvPr>
            <p:ph type="sldNum" sz="quarter" idx="11"/>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3603781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a:t>
            </a:r>
            <a:r>
              <a:rPr kumimoji="1" lang="ja-JP" altLang="en-US" dirty="0" smtClean="0"/>
              <a:t>概要</a:t>
            </a:r>
            <a:endParaRPr kumimoji="1" lang="ja-JP" altLang="en-US" dirty="0"/>
          </a:p>
        </p:txBody>
      </p:sp>
      <p:sp>
        <p:nvSpPr>
          <p:cNvPr id="3" name="テキスト ボックス 2"/>
          <p:cNvSpPr txBox="1"/>
          <p:nvPr/>
        </p:nvSpPr>
        <p:spPr>
          <a:xfrm>
            <a:off x="683568" y="1412776"/>
            <a:ext cx="7488832" cy="369332"/>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539552" y="1152902"/>
            <a:ext cx="8155944" cy="4662815"/>
          </a:xfrm>
          <a:prstGeom prst="rect">
            <a:avLst/>
          </a:prstGeom>
          <a:noFill/>
        </p:spPr>
        <p:txBody>
          <a:bodyPr wrap="square" rtlCol="0">
            <a:spAutoFit/>
          </a:bodyPr>
          <a:lstStyle/>
          <a:p>
            <a:pPr>
              <a:spcAft>
                <a:spcPts val="600"/>
              </a:spcAft>
            </a:pPr>
            <a:r>
              <a:rPr lang="en-US" altLang="ja-JP" b="1" dirty="0"/>
              <a:t>1.1 MDSPASS2</a:t>
            </a:r>
            <a:r>
              <a:rPr lang="ja-JP" altLang="en-US" b="1" dirty="0"/>
              <a:t>とは？</a:t>
            </a:r>
          </a:p>
          <a:p>
            <a:r>
              <a:rPr lang="en-US" altLang="ja-JP" sz="1600" dirty="0" smtClean="0"/>
              <a:t>GUI</a:t>
            </a:r>
            <a:r>
              <a:rPr lang="ja-JP" altLang="en-US" sz="1600" dirty="0"/>
              <a:t>を備えた分子動力学計算ソフトウェアです．</a:t>
            </a:r>
            <a:r>
              <a:rPr lang="en-US" altLang="ja-JP" sz="1600" dirty="0"/>
              <a:t>GLUI (OpenGL + glut </a:t>
            </a:r>
            <a:r>
              <a:rPr lang="ja-JP" altLang="en-US" sz="1600" dirty="0" err="1"/>
              <a:t>に依</a:t>
            </a:r>
            <a:r>
              <a:rPr lang="ja-JP" altLang="en-US" sz="1600" dirty="0"/>
              <a:t>存するウィジェットライブラリ</a:t>
            </a:r>
            <a:r>
              <a:rPr lang="en-US" altLang="ja-JP" sz="1600" dirty="0"/>
              <a:t>) </a:t>
            </a:r>
            <a:r>
              <a:rPr lang="ja-JP" altLang="en-US" sz="1600" dirty="0"/>
              <a:t>を利用しています（一部</a:t>
            </a:r>
            <a:r>
              <a:rPr lang="en-US" altLang="ja-JP" sz="1600" dirty="0"/>
              <a:t>GLUI</a:t>
            </a:r>
            <a:r>
              <a:rPr lang="ja-JP" altLang="en-US" sz="1600" dirty="0"/>
              <a:t>の不具合を修正して使用しています）．</a:t>
            </a:r>
          </a:p>
          <a:p>
            <a:endParaRPr lang="ja-JP" altLang="en-US" dirty="0"/>
          </a:p>
          <a:p>
            <a:pPr>
              <a:spcAft>
                <a:spcPts val="600"/>
              </a:spcAft>
            </a:pPr>
            <a:r>
              <a:rPr lang="en-US" altLang="ja-JP" b="1" dirty="0"/>
              <a:t>1.2 MDSPASS2</a:t>
            </a:r>
            <a:r>
              <a:rPr lang="ja-JP" altLang="en-US" b="1" dirty="0" err="1"/>
              <a:t>で</a:t>
            </a:r>
            <a:r>
              <a:rPr lang="ja-JP" altLang="en-US" b="1" dirty="0"/>
              <a:t>できること　～このソフトの特徴～</a:t>
            </a:r>
          </a:p>
          <a:p>
            <a:pPr marL="285750" indent="-285750">
              <a:buFont typeface="Arial" pitchFamily="34" charset="0"/>
              <a:buChar char="•"/>
            </a:pPr>
            <a:r>
              <a:rPr lang="en-US" altLang="ja-JP" sz="1600" dirty="0" smtClean="0"/>
              <a:t>GUI</a:t>
            </a:r>
            <a:r>
              <a:rPr lang="ja-JP" altLang="en-US" sz="1600" dirty="0" err="1"/>
              <a:t>での</a:t>
            </a:r>
            <a:r>
              <a:rPr lang="ja-JP" altLang="en-US" sz="1600" dirty="0"/>
              <a:t>簡単な操作．原子構造変化のリアルタイム描画 </a:t>
            </a:r>
          </a:p>
          <a:p>
            <a:pPr marL="285750" indent="-285750">
              <a:buFont typeface="Arial" pitchFamily="34" charset="0"/>
              <a:buChar char="•"/>
            </a:pPr>
            <a:r>
              <a:rPr lang="en-US" altLang="ja-JP" sz="1600" dirty="0" smtClean="0"/>
              <a:t>GUI</a:t>
            </a:r>
            <a:r>
              <a:rPr lang="ja-JP" altLang="en-US" sz="1600" dirty="0"/>
              <a:t>を使用しない自動実行モードも装備 </a:t>
            </a:r>
          </a:p>
          <a:p>
            <a:pPr marL="285750" indent="-285750">
              <a:buFont typeface="Arial" pitchFamily="34" charset="0"/>
              <a:buChar char="•"/>
            </a:pPr>
            <a:r>
              <a:rPr lang="ja-JP" altLang="en-US" sz="1600" dirty="0" smtClean="0"/>
              <a:t>ポテンシャル</a:t>
            </a:r>
            <a:r>
              <a:rPr lang="ja-JP" altLang="en-US" sz="1600" dirty="0"/>
              <a:t>関数</a:t>
            </a:r>
            <a:r>
              <a:rPr lang="ja-JP" altLang="en-US" sz="1600" dirty="0" smtClean="0"/>
              <a:t>：</a:t>
            </a:r>
            <a:r>
              <a:rPr lang="en-US" altLang="ja-JP" sz="1600" dirty="0" smtClean="0"/>
              <a:t>Morse, </a:t>
            </a:r>
            <a:r>
              <a:rPr lang="en-US" altLang="ja-JP" sz="1600" dirty="0" err="1" smtClean="0"/>
              <a:t>Mishin</a:t>
            </a:r>
            <a:r>
              <a:rPr lang="en-US" altLang="ja-JP" sz="1600" dirty="0" smtClean="0"/>
              <a:t>-EAM</a:t>
            </a:r>
            <a:r>
              <a:rPr lang="en-US" altLang="ja-JP" sz="1600" dirty="0"/>
              <a:t>, </a:t>
            </a:r>
            <a:r>
              <a:rPr lang="en-US" altLang="ja-JP" sz="1600" dirty="0" smtClean="0"/>
              <a:t>GEAM, </a:t>
            </a:r>
            <a:r>
              <a:rPr lang="en-US" altLang="ja-JP" sz="1600" dirty="0" err="1" smtClean="0"/>
              <a:t>Tersoff</a:t>
            </a:r>
            <a:r>
              <a:rPr lang="en-US" altLang="ja-JP" sz="1600" dirty="0"/>
              <a:t>, </a:t>
            </a:r>
            <a:r>
              <a:rPr lang="en-US" altLang="ja-JP" sz="1600" dirty="0" smtClean="0"/>
              <a:t>Brenner, ADP </a:t>
            </a:r>
            <a:r>
              <a:rPr lang="en-US" altLang="ja-JP" sz="1600" dirty="0"/>
              <a:t>(Angular Dependent Potential), Dipole potential (Tangney-Scandolo model</a:t>
            </a:r>
            <a:r>
              <a:rPr lang="en-US" altLang="ja-JP" sz="1600" dirty="0" smtClean="0"/>
              <a:t>), </a:t>
            </a:r>
            <a:r>
              <a:rPr lang="en-US" altLang="ja-JP" sz="1600" dirty="0" smtClean="0"/>
              <a:t>AIREBO</a:t>
            </a:r>
            <a:endParaRPr lang="en-US" altLang="ja-JP" sz="1600" dirty="0"/>
          </a:p>
          <a:p>
            <a:pPr marL="285750" indent="-285750">
              <a:buFont typeface="Arial" pitchFamily="34" charset="0"/>
              <a:buChar char="•"/>
            </a:pPr>
            <a:r>
              <a:rPr lang="ja-JP" altLang="en-US" sz="1600" dirty="0" smtClean="0"/>
              <a:t>結晶</a:t>
            </a:r>
            <a:r>
              <a:rPr lang="ja-JP" altLang="en-US" sz="1600" dirty="0"/>
              <a:t>モデルの作成，</a:t>
            </a:r>
            <a:r>
              <a:rPr lang="en-US" altLang="ja-JP" sz="1600" dirty="0"/>
              <a:t>CNT (Carbon Nanotube)</a:t>
            </a:r>
            <a:r>
              <a:rPr lang="ja-JP" altLang="en-US" sz="1600" dirty="0"/>
              <a:t>モデルの作成機能を装備 </a:t>
            </a:r>
          </a:p>
          <a:p>
            <a:pPr marL="285750" indent="-285750">
              <a:buFont typeface="Arial" pitchFamily="34" charset="0"/>
              <a:buChar char="•"/>
            </a:pPr>
            <a:r>
              <a:rPr lang="en-US" altLang="ja-JP" sz="1600" dirty="0" smtClean="0"/>
              <a:t>NEB </a:t>
            </a:r>
            <a:r>
              <a:rPr lang="en-US" altLang="ja-JP" sz="1600" dirty="0"/>
              <a:t>(Nudged Elastic Band) </a:t>
            </a:r>
            <a:r>
              <a:rPr lang="ja-JP" altLang="en-US" sz="1600" dirty="0"/>
              <a:t>解析 </a:t>
            </a:r>
          </a:p>
          <a:p>
            <a:pPr marL="285750" indent="-285750">
              <a:buFont typeface="Arial" pitchFamily="34" charset="0"/>
              <a:buChar char="•"/>
            </a:pPr>
            <a:r>
              <a:rPr lang="en-US" altLang="ja-JP" sz="1600" dirty="0" smtClean="0"/>
              <a:t>Phonon </a:t>
            </a:r>
            <a:r>
              <a:rPr lang="ja-JP" altLang="en-US" sz="1600" dirty="0"/>
              <a:t>計算 </a:t>
            </a:r>
          </a:p>
          <a:p>
            <a:pPr marL="285750" indent="-285750">
              <a:buFont typeface="Arial" pitchFamily="34" charset="0"/>
              <a:buChar char="•"/>
            </a:pPr>
            <a:r>
              <a:rPr lang="en-US" altLang="ja-JP" sz="1600" dirty="0" smtClean="0"/>
              <a:t>Atomic </a:t>
            </a:r>
            <a:r>
              <a:rPr lang="en-US" altLang="ja-JP" sz="1600" dirty="0"/>
              <a:t>Structural Instability Analysis </a:t>
            </a:r>
            <a:r>
              <a:rPr lang="ja-JP" altLang="en-US" sz="1600" dirty="0"/>
              <a:t>（原子レベル構造不安定性の解析） </a:t>
            </a:r>
          </a:p>
          <a:p>
            <a:endParaRPr lang="ja-JP" altLang="en-US" dirty="0"/>
          </a:p>
          <a:p>
            <a:pPr>
              <a:spcAft>
                <a:spcPts val="600"/>
              </a:spcAft>
            </a:pPr>
            <a:r>
              <a:rPr lang="en-US" altLang="ja-JP" b="1" dirty="0"/>
              <a:t>1.3 </a:t>
            </a:r>
            <a:r>
              <a:rPr lang="ja-JP" altLang="en-US" b="1" dirty="0"/>
              <a:t>開発体制と使用上の注意</a:t>
            </a:r>
          </a:p>
          <a:p>
            <a:r>
              <a:rPr lang="ja-JP" altLang="en-US" sz="1600" dirty="0" smtClean="0"/>
              <a:t>東京</a:t>
            </a:r>
            <a:r>
              <a:rPr lang="ja-JP" altLang="en-US" sz="1600" dirty="0"/>
              <a:t>大学生産技術研究所梅野研究室で開発を行っています．利用に際しては梅野研にコンタクトの上ご相談</a:t>
            </a:r>
            <a:r>
              <a:rPr lang="ja-JP" altLang="en-US" sz="1600" dirty="0" smtClean="0"/>
              <a:t>ください</a:t>
            </a:r>
            <a:r>
              <a:rPr lang="en-US" altLang="ja-JP" sz="1600" dirty="0" smtClean="0"/>
              <a:t>(umeno@iis.u-tokyo.ac.jp)</a:t>
            </a:r>
            <a:r>
              <a:rPr lang="ja-JP" altLang="en-US" sz="1600" dirty="0" err="1" smtClean="0"/>
              <a:t>．</a:t>
            </a:r>
            <a:endParaRPr lang="ja-JP" altLang="en-US" sz="1600" dirty="0"/>
          </a:p>
        </p:txBody>
      </p:sp>
      <p:sp>
        <p:nvSpPr>
          <p:cNvPr id="4" name="スライド番号プレースホルダー 3"/>
          <p:cNvSpPr>
            <a:spLocks noGrp="1"/>
          </p:cNvSpPr>
          <p:nvPr>
            <p:ph type="sldNum" sz="quarter" idx="11"/>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2159231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71034"/>
            <a:ext cx="5688632" cy="369332"/>
          </a:xfrm>
          <a:prstGeom prst="rect">
            <a:avLst/>
          </a:prstGeom>
          <a:noFill/>
        </p:spPr>
        <p:txBody>
          <a:bodyPr wrap="square" rtlCol="0">
            <a:spAutoFit/>
          </a:bodyPr>
          <a:lstStyle/>
          <a:p>
            <a:r>
              <a:rPr kumimoji="1" lang="en-US" altLang="ja-JP" dirty="0" smtClean="0"/>
              <a:t>NEB (Nudged Elastic Band) </a:t>
            </a:r>
            <a:r>
              <a:rPr kumimoji="1" lang="ja-JP" altLang="en-US" dirty="0" smtClean="0"/>
              <a:t>解析</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92696"/>
            <a:ext cx="2033473" cy="3987006"/>
          </a:xfrm>
          <a:prstGeom prst="rect">
            <a:avLst/>
          </a:prstGeom>
        </p:spPr>
      </p:pic>
      <p:sp>
        <p:nvSpPr>
          <p:cNvPr id="4" name="テキスト ボックス 3"/>
          <p:cNvSpPr txBox="1"/>
          <p:nvPr/>
        </p:nvSpPr>
        <p:spPr>
          <a:xfrm>
            <a:off x="3059832" y="692696"/>
            <a:ext cx="4896544" cy="646331"/>
          </a:xfrm>
          <a:prstGeom prst="rect">
            <a:avLst/>
          </a:prstGeom>
          <a:noFill/>
        </p:spPr>
        <p:txBody>
          <a:bodyPr wrap="square" rtlCol="0">
            <a:spAutoFit/>
          </a:bodyPr>
          <a:lstStyle/>
          <a:p>
            <a:r>
              <a:rPr lang="ja-JP" altLang="en-US" dirty="0"/>
              <a:t>コントロールパネル</a:t>
            </a:r>
            <a:r>
              <a:rPr lang="ja-JP" altLang="en-US" dirty="0" smtClean="0"/>
              <a:t>の</a:t>
            </a:r>
            <a:r>
              <a:rPr lang="en-US" altLang="ja-JP" dirty="0" smtClean="0"/>
              <a:t>Extra</a:t>
            </a:r>
            <a:r>
              <a:rPr lang="ja-JP" altLang="en-US" dirty="0" smtClean="0"/>
              <a:t>ボタンより左図のポップアップウインドウを表示．</a:t>
            </a:r>
            <a:endParaRPr lang="en-US" altLang="ja-JP" dirty="0" smtClean="0"/>
          </a:p>
        </p:txBody>
      </p:sp>
      <p:sp>
        <p:nvSpPr>
          <p:cNvPr id="5" name="角丸四角形 4"/>
          <p:cNvSpPr/>
          <p:nvPr/>
        </p:nvSpPr>
        <p:spPr>
          <a:xfrm>
            <a:off x="539552" y="2686199"/>
            <a:ext cx="2376264" cy="16068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076912" y="5050016"/>
            <a:ext cx="5400600" cy="738664"/>
          </a:xfrm>
          <a:prstGeom prst="rect">
            <a:avLst/>
          </a:prstGeom>
          <a:noFill/>
        </p:spPr>
        <p:txBody>
          <a:bodyPr wrap="square" rtlCol="0">
            <a:spAutoFit/>
          </a:bodyPr>
          <a:lstStyle/>
          <a:p>
            <a:r>
              <a:rPr lang="ja-JP" altLang="en-US" sz="1400" dirty="0" smtClean="0"/>
              <a:t>注意：</a:t>
            </a:r>
            <a:r>
              <a:rPr lang="en-US" altLang="ja-JP" sz="1400" dirty="0" smtClean="0"/>
              <a:t>NEB</a:t>
            </a:r>
            <a:r>
              <a:rPr lang="ja-JP" altLang="en-US" sz="1400" dirty="0" smtClean="0"/>
              <a:t>で求めたエネルギーカーブが滑らかでないときには，ブックキーピング半径に原因がある可能性が考えられる．</a:t>
            </a:r>
            <a:r>
              <a:rPr lang="en-US" altLang="ja-JP" sz="1400" dirty="0" smtClean="0"/>
              <a:t>B-keep margin</a:t>
            </a:r>
            <a:r>
              <a:rPr lang="ja-JP" altLang="en-US" sz="1400" dirty="0" smtClean="0"/>
              <a:t> を通常の</a:t>
            </a:r>
            <a:r>
              <a:rPr lang="en-US" altLang="ja-JP" sz="1400" dirty="0" smtClean="0"/>
              <a:t>MD</a:t>
            </a:r>
            <a:r>
              <a:rPr lang="ja-JP" altLang="en-US" sz="1400" dirty="0" smtClean="0"/>
              <a:t>時よりも少し大きめにとっておく必要がある．</a:t>
            </a:r>
            <a:endParaRPr kumimoji="1" lang="ja-JP" altLang="en-US" sz="1400" dirty="0"/>
          </a:p>
        </p:txBody>
      </p:sp>
      <p:cxnSp>
        <p:nvCxnSpPr>
          <p:cNvPr id="7" name="直線コネクタ 6"/>
          <p:cNvCxnSpPr/>
          <p:nvPr/>
        </p:nvCxnSpPr>
        <p:spPr>
          <a:xfrm flipV="1">
            <a:off x="971600" y="1988840"/>
            <a:ext cx="2592288" cy="932726"/>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78676" y="1727230"/>
            <a:ext cx="3888432" cy="523220"/>
          </a:xfrm>
          <a:prstGeom prst="rect">
            <a:avLst/>
          </a:prstGeom>
          <a:noFill/>
        </p:spPr>
        <p:txBody>
          <a:bodyPr wrap="square" rtlCol="0">
            <a:spAutoFit/>
          </a:bodyPr>
          <a:lstStyle/>
          <a:p>
            <a:r>
              <a:rPr lang="en-US" altLang="ja-JP" sz="1400" dirty="0" smtClean="0"/>
              <a:t>MEP</a:t>
            </a:r>
            <a:r>
              <a:rPr lang="ja-JP" altLang="en-US" sz="1400" dirty="0" smtClean="0"/>
              <a:t>パスの最適化が不十分な場合，前回の計算終了時から継続探索をする場合にはチェック．</a:t>
            </a:r>
            <a:endParaRPr kumimoji="1" lang="ja-JP" altLang="en-US" sz="1400" dirty="0"/>
          </a:p>
        </p:txBody>
      </p:sp>
      <p:cxnSp>
        <p:nvCxnSpPr>
          <p:cNvPr id="10" name="直線コネクタ 9"/>
          <p:cNvCxnSpPr/>
          <p:nvPr/>
        </p:nvCxnSpPr>
        <p:spPr>
          <a:xfrm flipV="1">
            <a:off x="2267744" y="2455203"/>
            <a:ext cx="1728192" cy="666046"/>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995936" y="2276872"/>
            <a:ext cx="3888432" cy="307777"/>
          </a:xfrm>
          <a:prstGeom prst="rect">
            <a:avLst/>
          </a:prstGeom>
          <a:noFill/>
        </p:spPr>
        <p:txBody>
          <a:bodyPr wrap="square" rtlCol="0">
            <a:spAutoFit/>
          </a:bodyPr>
          <a:lstStyle/>
          <a:p>
            <a:r>
              <a:rPr kumimoji="1" lang="ja-JP" altLang="en-US" sz="1400" dirty="0" smtClean="0"/>
              <a:t>ノード点の数</a:t>
            </a:r>
            <a:endParaRPr kumimoji="1" lang="ja-JP" altLang="en-US" sz="1400" dirty="0"/>
          </a:p>
        </p:txBody>
      </p:sp>
      <p:cxnSp>
        <p:nvCxnSpPr>
          <p:cNvPr id="13" name="直線コネクタ 12"/>
          <p:cNvCxnSpPr/>
          <p:nvPr/>
        </p:nvCxnSpPr>
        <p:spPr>
          <a:xfrm flipV="1">
            <a:off x="2267744" y="2921566"/>
            <a:ext cx="1728192" cy="455812"/>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037464" y="2751595"/>
            <a:ext cx="3888432" cy="307777"/>
          </a:xfrm>
          <a:prstGeom prst="rect">
            <a:avLst/>
          </a:prstGeom>
          <a:noFill/>
        </p:spPr>
        <p:txBody>
          <a:bodyPr wrap="square" rtlCol="0">
            <a:spAutoFit/>
          </a:bodyPr>
          <a:lstStyle/>
          <a:p>
            <a:r>
              <a:rPr kumimoji="1" lang="en-US" altLang="ja-JP" sz="1400" dirty="0" smtClean="0"/>
              <a:t>MEP</a:t>
            </a:r>
            <a:r>
              <a:rPr kumimoji="1" lang="ja-JP" altLang="en-US" sz="1400" dirty="0" smtClean="0"/>
              <a:t>パスの最適化計算のイタレーション数</a:t>
            </a:r>
            <a:endParaRPr kumimoji="1" lang="ja-JP" altLang="en-US" sz="1400" dirty="0"/>
          </a:p>
        </p:txBody>
      </p:sp>
      <p:cxnSp>
        <p:nvCxnSpPr>
          <p:cNvPr id="16" name="直線コネクタ 15"/>
          <p:cNvCxnSpPr/>
          <p:nvPr/>
        </p:nvCxnSpPr>
        <p:spPr>
          <a:xfrm flipV="1">
            <a:off x="2267744" y="3377378"/>
            <a:ext cx="1728192" cy="227906"/>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060696" y="3223489"/>
            <a:ext cx="3888432" cy="307777"/>
          </a:xfrm>
          <a:prstGeom prst="rect">
            <a:avLst/>
          </a:prstGeom>
          <a:noFill/>
        </p:spPr>
        <p:txBody>
          <a:bodyPr wrap="square" rtlCol="0">
            <a:spAutoFit/>
          </a:bodyPr>
          <a:lstStyle/>
          <a:p>
            <a:r>
              <a:rPr kumimoji="1" lang="en-US" altLang="ja-JP" sz="1400" dirty="0" smtClean="0"/>
              <a:t>MEP</a:t>
            </a:r>
            <a:r>
              <a:rPr kumimoji="1" lang="ja-JP" altLang="en-US" sz="1400" dirty="0" smtClean="0"/>
              <a:t>パス最適化計算時の</a:t>
            </a:r>
            <a:r>
              <a:rPr lang="en-US" altLang="ja-JP" sz="1400" dirty="0"/>
              <a:t> </a:t>
            </a:r>
            <a:r>
              <a:rPr lang="en-US" altLang="ja-JP" sz="1400" dirty="0" smtClean="0"/>
              <a:t>energy tolerance</a:t>
            </a:r>
            <a:endParaRPr kumimoji="1" lang="ja-JP" altLang="en-US" sz="1400" dirty="0"/>
          </a:p>
        </p:txBody>
      </p:sp>
      <p:cxnSp>
        <p:nvCxnSpPr>
          <p:cNvPr id="19" name="直線コネクタ 18"/>
          <p:cNvCxnSpPr/>
          <p:nvPr/>
        </p:nvCxnSpPr>
        <p:spPr>
          <a:xfrm flipV="1">
            <a:off x="2265472" y="3933056"/>
            <a:ext cx="1728192" cy="227906"/>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037464" y="3779167"/>
            <a:ext cx="3888432" cy="307777"/>
          </a:xfrm>
          <a:prstGeom prst="rect">
            <a:avLst/>
          </a:prstGeom>
          <a:noFill/>
        </p:spPr>
        <p:txBody>
          <a:bodyPr wrap="square" rtlCol="0">
            <a:spAutoFit/>
          </a:bodyPr>
          <a:lstStyle/>
          <a:p>
            <a:r>
              <a:rPr lang="ja-JP" altLang="en-US" sz="1400" dirty="0"/>
              <a:t>指定</a:t>
            </a:r>
            <a:r>
              <a:rPr lang="ja-JP" altLang="en-US" sz="1400" dirty="0" smtClean="0"/>
              <a:t>したノード点の原子配置を描画</a:t>
            </a:r>
            <a:endParaRPr kumimoji="1" lang="ja-JP" altLang="en-US" sz="1400" dirty="0"/>
          </a:p>
        </p:txBody>
      </p:sp>
      <p:cxnSp>
        <p:nvCxnSpPr>
          <p:cNvPr id="21" name="直線コネクタ 20"/>
          <p:cNvCxnSpPr/>
          <p:nvPr/>
        </p:nvCxnSpPr>
        <p:spPr>
          <a:xfrm>
            <a:off x="1727684" y="3859522"/>
            <a:ext cx="540060" cy="1225662"/>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flipH="1">
            <a:off x="1394569" y="5124812"/>
            <a:ext cx="1656184" cy="307777"/>
          </a:xfrm>
          <a:prstGeom prst="rect">
            <a:avLst/>
          </a:prstGeom>
          <a:noFill/>
        </p:spPr>
        <p:txBody>
          <a:bodyPr wrap="square" rtlCol="0">
            <a:spAutoFit/>
          </a:bodyPr>
          <a:lstStyle/>
          <a:p>
            <a:r>
              <a:rPr kumimoji="1" lang="en-US" altLang="ja-JP" sz="1400" dirty="0" smtClean="0"/>
              <a:t>NEB</a:t>
            </a:r>
            <a:r>
              <a:rPr kumimoji="1" lang="ja-JP" altLang="en-US" sz="1400" dirty="0" smtClean="0"/>
              <a:t>計算実行</a:t>
            </a:r>
            <a:endParaRPr kumimoji="1" lang="ja-JP" altLang="en-US" sz="1400" dirty="0"/>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Tree>
    <p:extLst>
      <p:ext uri="{BB962C8B-B14F-4D97-AF65-F5344CB8AC3E}">
        <p14:creationId xmlns:p14="http://schemas.microsoft.com/office/powerpoint/2010/main" val="1584918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８</a:t>
            </a:r>
            <a:r>
              <a:rPr kumimoji="1" lang="ja-JP" altLang="en-US" dirty="0" smtClean="0"/>
              <a:t>．</a:t>
            </a:r>
            <a:r>
              <a:rPr kumimoji="1" lang="en-US" altLang="ja-JP" dirty="0" smtClean="0"/>
              <a:t>Special cases</a:t>
            </a:r>
            <a:endParaRPr kumimoji="1" lang="ja-JP" altLang="en-US" dirty="0"/>
          </a:p>
        </p:txBody>
      </p:sp>
      <p:sp>
        <p:nvSpPr>
          <p:cNvPr id="3" name="テキスト ボックス 2"/>
          <p:cNvSpPr txBox="1"/>
          <p:nvPr/>
        </p:nvSpPr>
        <p:spPr>
          <a:xfrm>
            <a:off x="611560" y="1124744"/>
            <a:ext cx="6696744" cy="369332"/>
          </a:xfrm>
          <a:prstGeom prst="rect">
            <a:avLst/>
          </a:prstGeom>
          <a:noFill/>
        </p:spPr>
        <p:txBody>
          <a:bodyPr wrap="square" rtlCol="0">
            <a:spAutoFit/>
          </a:bodyPr>
          <a:lstStyle/>
          <a:p>
            <a:pPr>
              <a:spcAft>
                <a:spcPts val="600"/>
              </a:spcAft>
            </a:pPr>
            <a:r>
              <a:rPr kumimoji="1" lang="en-US" altLang="ja-JP" dirty="0" smtClean="0"/>
              <a:t>8.1 </a:t>
            </a:r>
            <a:r>
              <a:rPr lang="en-US" altLang="ja-JP" dirty="0" smtClean="0"/>
              <a:t>MWCNT </a:t>
            </a:r>
            <a:r>
              <a:rPr lang="ja-JP" altLang="en-US" dirty="0" smtClean="0"/>
              <a:t>の </a:t>
            </a:r>
            <a:r>
              <a:rPr kumimoji="1" lang="en-US" altLang="ja-JP" dirty="0" smtClean="0"/>
              <a:t>Corrugation</a:t>
            </a:r>
            <a:r>
              <a:rPr kumimoji="1" lang="ja-JP" altLang="en-US" dirty="0" smtClean="0"/>
              <a:t> 解析</a:t>
            </a:r>
            <a:endParaRPr kumimoji="1" lang="ja-JP" altLang="en-US" dirty="0"/>
          </a:p>
        </p:txBody>
      </p:sp>
      <p:sp>
        <p:nvSpPr>
          <p:cNvPr id="4" name="テキスト ボックス 3"/>
          <p:cNvSpPr txBox="1"/>
          <p:nvPr/>
        </p:nvSpPr>
        <p:spPr>
          <a:xfrm>
            <a:off x="1043608" y="1531184"/>
            <a:ext cx="6480720" cy="1169551"/>
          </a:xfrm>
          <a:prstGeom prst="rect">
            <a:avLst/>
          </a:prstGeom>
          <a:noFill/>
        </p:spPr>
        <p:txBody>
          <a:bodyPr wrap="square" rtlCol="0">
            <a:spAutoFit/>
          </a:bodyPr>
          <a:lstStyle/>
          <a:p>
            <a:pPr marL="285750" indent="-285750">
              <a:buFont typeface="Wingdings" panose="05000000000000000000" pitchFamily="2" charset="2"/>
              <a:buChar char="p"/>
            </a:pPr>
            <a:r>
              <a:rPr lang="en-US" altLang="ja-JP" sz="1400" dirty="0" smtClean="0"/>
              <a:t>MWCNT</a:t>
            </a:r>
            <a:r>
              <a:rPr lang="ja-JP" altLang="en-US" sz="1400" dirty="0" smtClean="0"/>
              <a:t>（多層カーボンナノチューブ）の径方向圧縮解析が可能である．圧力の負荷方法として，①最外層の面の法線方向に力を受けるモード（ここでは</a:t>
            </a:r>
            <a:r>
              <a:rPr lang="en-US" altLang="ja-JP" sz="1400" dirty="0" smtClean="0"/>
              <a:t>Wall mode</a:t>
            </a:r>
            <a:r>
              <a:rPr lang="ja-JP" altLang="en-US" sz="1400" dirty="0" smtClean="0"/>
              <a:t>と呼称），②</a:t>
            </a:r>
            <a:r>
              <a:rPr lang="en-US" altLang="ja-JP" sz="1400" dirty="0" smtClean="0"/>
              <a:t>MWCNT</a:t>
            </a:r>
            <a:r>
              <a:rPr lang="ja-JP" altLang="en-US" sz="1400" dirty="0" err="1" smtClean="0"/>
              <a:t>の外径</a:t>
            </a:r>
            <a:r>
              <a:rPr lang="ja-JP" altLang="en-US" sz="1400" dirty="0" smtClean="0"/>
              <a:t>より大きな円筒を設定し，円筒内面から反発力を受けるモード（</a:t>
            </a:r>
            <a:r>
              <a:rPr lang="en-US" altLang="ja-JP" sz="1400" dirty="0" smtClean="0"/>
              <a:t>Ring mode</a:t>
            </a:r>
            <a:r>
              <a:rPr lang="ja-JP" altLang="en-US" sz="1400" dirty="0" smtClean="0"/>
              <a:t>と呼称） を用意した．</a:t>
            </a:r>
            <a:r>
              <a:rPr lang="en-US" altLang="ja-JP" sz="1400" dirty="0" smtClean="0"/>
              <a:t/>
            </a:r>
            <a:br>
              <a:rPr lang="en-US" altLang="ja-JP" sz="1400" dirty="0" smtClean="0"/>
            </a:br>
            <a:endParaRPr lang="en-US" altLang="ja-JP" sz="1400" dirty="0" smtClean="0"/>
          </a:p>
        </p:txBody>
      </p:sp>
      <p:sp>
        <p:nvSpPr>
          <p:cNvPr id="9" name="フリーフォーム 8"/>
          <p:cNvSpPr/>
          <p:nvPr/>
        </p:nvSpPr>
        <p:spPr>
          <a:xfrm>
            <a:off x="1066800" y="3206943"/>
            <a:ext cx="1923668" cy="1771457"/>
          </a:xfrm>
          <a:custGeom>
            <a:avLst/>
            <a:gdLst>
              <a:gd name="connsiteX0" fmla="*/ 0 w 1923668"/>
              <a:gd name="connsiteY0" fmla="*/ 69657 h 1771457"/>
              <a:gd name="connsiteX1" fmla="*/ 914400 w 1923668"/>
              <a:gd name="connsiteY1" fmla="*/ 69657 h 1771457"/>
              <a:gd name="connsiteX2" fmla="*/ 1130300 w 1923668"/>
              <a:gd name="connsiteY2" fmla="*/ 793557 h 1771457"/>
              <a:gd name="connsiteX3" fmla="*/ 1841500 w 1923668"/>
              <a:gd name="connsiteY3" fmla="*/ 933257 h 1771457"/>
              <a:gd name="connsiteX4" fmla="*/ 1879600 w 1923668"/>
              <a:gd name="connsiteY4" fmla="*/ 1771457 h 17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668" h="1771457">
                <a:moveTo>
                  <a:pt x="0" y="69657"/>
                </a:moveTo>
                <a:cubicBezTo>
                  <a:pt x="363008" y="9332"/>
                  <a:pt x="726017" y="-50993"/>
                  <a:pt x="914400" y="69657"/>
                </a:cubicBezTo>
                <a:cubicBezTo>
                  <a:pt x="1102783" y="190307"/>
                  <a:pt x="975783" y="649624"/>
                  <a:pt x="1130300" y="793557"/>
                </a:cubicBezTo>
                <a:cubicBezTo>
                  <a:pt x="1284817" y="937490"/>
                  <a:pt x="1716617" y="770274"/>
                  <a:pt x="1841500" y="933257"/>
                </a:cubicBezTo>
                <a:cubicBezTo>
                  <a:pt x="1966383" y="1096240"/>
                  <a:pt x="1922991" y="1433848"/>
                  <a:pt x="1879600" y="17714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4283968" y="3206942"/>
            <a:ext cx="1923668" cy="1771457"/>
          </a:xfrm>
          <a:custGeom>
            <a:avLst/>
            <a:gdLst>
              <a:gd name="connsiteX0" fmla="*/ 0 w 1923668"/>
              <a:gd name="connsiteY0" fmla="*/ 69657 h 1771457"/>
              <a:gd name="connsiteX1" fmla="*/ 914400 w 1923668"/>
              <a:gd name="connsiteY1" fmla="*/ 69657 h 1771457"/>
              <a:gd name="connsiteX2" fmla="*/ 1130300 w 1923668"/>
              <a:gd name="connsiteY2" fmla="*/ 793557 h 1771457"/>
              <a:gd name="connsiteX3" fmla="*/ 1841500 w 1923668"/>
              <a:gd name="connsiteY3" fmla="*/ 933257 h 1771457"/>
              <a:gd name="connsiteX4" fmla="*/ 1879600 w 1923668"/>
              <a:gd name="connsiteY4" fmla="*/ 1771457 h 17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668" h="1771457">
                <a:moveTo>
                  <a:pt x="0" y="69657"/>
                </a:moveTo>
                <a:cubicBezTo>
                  <a:pt x="363008" y="9332"/>
                  <a:pt x="726017" y="-50993"/>
                  <a:pt x="914400" y="69657"/>
                </a:cubicBezTo>
                <a:cubicBezTo>
                  <a:pt x="1102783" y="190307"/>
                  <a:pt x="975783" y="649624"/>
                  <a:pt x="1130300" y="793557"/>
                </a:cubicBezTo>
                <a:cubicBezTo>
                  <a:pt x="1284817" y="937490"/>
                  <a:pt x="1716617" y="770274"/>
                  <a:pt x="1841500" y="933257"/>
                </a:cubicBezTo>
                <a:cubicBezTo>
                  <a:pt x="1966383" y="1096240"/>
                  <a:pt x="1922991" y="1433848"/>
                  <a:pt x="1879600" y="177145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a:off x="2990468" y="3068960"/>
            <a:ext cx="3453740" cy="3312368"/>
          </a:xfrm>
          <a:prstGeom prst="arc">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矢印コネクタ 12"/>
          <p:cNvCxnSpPr/>
          <p:nvPr/>
        </p:nvCxnSpPr>
        <p:spPr>
          <a:xfrm>
            <a:off x="1259632" y="3278951"/>
            <a:ext cx="72008" cy="6541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1435100" y="3933056"/>
            <a:ext cx="688628" cy="207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930400" y="4045012"/>
            <a:ext cx="323156" cy="6539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5245802" y="4021956"/>
            <a:ext cx="160164" cy="207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4648200" y="3249731"/>
            <a:ext cx="456704" cy="13222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5255260" y="4073486"/>
            <a:ext cx="548432" cy="3816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066800" y="5085184"/>
            <a:ext cx="2785120" cy="738664"/>
          </a:xfrm>
          <a:prstGeom prst="rect">
            <a:avLst/>
          </a:prstGeom>
          <a:noFill/>
        </p:spPr>
        <p:txBody>
          <a:bodyPr wrap="square" rtlCol="0">
            <a:spAutoFit/>
          </a:bodyPr>
          <a:lstStyle/>
          <a:p>
            <a:r>
              <a:rPr kumimoji="1" lang="en-US" altLang="ja-JP" sz="1400" dirty="0" smtClean="0"/>
              <a:t>Wall mode: CNT</a:t>
            </a:r>
            <a:r>
              <a:rPr kumimoji="1" lang="ja-JP" altLang="en-US" sz="1400" dirty="0" smtClean="0"/>
              <a:t>が高圧の液中に置かれるイメージ．各点における法線を計算し，均等な力を負荷</a:t>
            </a:r>
            <a:endParaRPr kumimoji="1" lang="ja-JP" altLang="en-US" sz="1400" dirty="0"/>
          </a:p>
        </p:txBody>
      </p:sp>
      <p:sp>
        <p:nvSpPr>
          <p:cNvPr id="30" name="テキスト ボックス 29"/>
          <p:cNvSpPr txBox="1"/>
          <p:nvPr/>
        </p:nvSpPr>
        <p:spPr>
          <a:xfrm>
            <a:off x="4114056" y="5066600"/>
            <a:ext cx="3050232" cy="1169551"/>
          </a:xfrm>
          <a:prstGeom prst="rect">
            <a:avLst/>
          </a:prstGeom>
          <a:noFill/>
        </p:spPr>
        <p:txBody>
          <a:bodyPr wrap="square" rtlCol="0">
            <a:spAutoFit/>
          </a:bodyPr>
          <a:lstStyle/>
          <a:p>
            <a:r>
              <a:rPr kumimoji="1" lang="en-US" altLang="ja-JP" sz="1400" dirty="0" smtClean="0"/>
              <a:t>Ring mode: CNT</a:t>
            </a:r>
            <a:r>
              <a:rPr lang="ja-JP" altLang="en-US" sz="1400" dirty="0" smtClean="0"/>
              <a:t>が円筒の中に置かれ，円筒の径が縮まることによって圧縮される</a:t>
            </a:r>
            <a:r>
              <a:rPr kumimoji="1" lang="ja-JP" altLang="en-US" sz="1400" dirty="0" smtClean="0"/>
              <a:t>イメージ．荷重の大きさは円筒壁面からの距離に従って変化する（距離が離れると急激に小さくなる）</a:t>
            </a:r>
            <a:endParaRPr kumimoji="1" lang="ja-JP" altLang="en-US" sz="1400" dirty="0"/>
          </a:p>
        </p:txBody>
      </p:sp>
      <p:cxnSp>
        <p:nvCxnSpPr>
          <p:cNvPr id="33" name="直線コネクタ 32"/>
          <p:cNvCxnSpPr/>
          <p:nvPr/>
        </p:nvCxnSpPr>
        <p:spPr>
          <a:xfrm flipV="1">
            <a:off x="5439668" y="3492500"/>
            <a:ext cx="389632" cy="495299"/>
          </a:xfrm>
          <a:prstGeom prst="line">
            <a:avLst/>
          </a:prstGeom>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364088" y="3506232"/>
            <a:ext cx="227484" cy="369332"/>
          </a:xfrm>
          <a:prstGeom prst="rect">
            <a:avLst/>
          </a:prstGeom>
          <a:noFill/>
        </p:spPr>
        <p:txBody>
          <a:bodyPr wrap="square" rtlCol="0">
            <a:spAutoFit/>
          </a:bodyPr>
          <a:lstStyle/>
          <a:p>
            <a:r>
              <a:rPr kumimoji="1" lang="en-US" altLang="ja-JP" i="1" dirty="0" smtClean="0"/>
              <a:t>x</a:t>
            </a:r>
            <a:endParaRPr kumimoji="1" lang="ja-JP" altLang="en-US" i="1" dirty="0"/>
          </a:p>
        </p:txBody>
      </p:sp>
      <p:graphicFrame>
        <p:nvGraphicFramePr>
          <p:cNvPr id="35" name="オブジェクト 34"/>
          <p:cNvGraphicFramePr>
            <a:graphicFrameLocks noChangeAspect="1"/>
          </p:cNvGraphicFramePr>
          <p:nvPr>
            <p:extLst>
              <p:ext uri="{D42A27DB-BD31-4B8C-83A1-F6EECF244321}">
                <p14:modId xmlns:p14="http://schemas.microsoft.com/office/powerpoint/2010/main" val="3642439053"/>
              </p:ext>
            </p:extLst>
          </p:nvPr>
        </p:nvGraphicFramePr>
        <p:xfrm>
          <a:off x="4277758" y="6237312"/>
          <a:ext cx="2374619" cy="355258"/>
        </p:xfrm>
        <a:graphic>
          <a:graphicData uri="http://schemas.openxmlformats.org/presentationml/2006/ole">
            <mc:AlternateContent xmlns:mc="http://schemas.openxmlformats.org/markup-compatibility/2006">
              <mc:Choice xmlns:v="urn:schemas-microsoft-com:vml" Requires="v">
                <p:oleObj spid="_x0000_s1051" name="数式" r:id="rId3" imgW="1612800" imgH="241200" progId="Equation.3">
                  <p:embed/>
                </p:oleObj>
              </mc:Choice>
              <mc:Fallback>
                <p:oleObj name="数式" r:id="rId3" imgW="1612800" imgH="241200" progId="Equation.3">
                  <p:embed/>
                  <p:pic>
                    <p:nvPicPr>
                      <p:cNvPr id="0" name=""/>
                      <p:cNvPicPr/>
                      <p:nvPr/>
                    </p:nvPicPr>
                    <p:blipFill>
                      <a:blip r:embed="rId4"/>
                      <a:stretch>
                        <a:fillRect/>
                      </a:stretch>
                    </p:blipFill>
                    <p:spPr>
                      <a:xfrm>
                        <a:off x="4277758" y="6237312"/>
                        <a:ext cx="2374619" cy="355258"/>
                      </a:xfrm>
                      <a:prstGeom prst="rect">
                        <a:avLst/>
                      </a:prstGeom>
                    </p:spPr>
                  </p:pic>
                </p:oleObj>
              </mc:Fallback>
            </mc:AlternateContent>
          </a:graphicData>
        </a:graphic>
      </p:graphicFrame>
      <p:sp>
        <p:nvSpPr>
          <p:cNvPr id="36" name="テキスト ボックス 35"/>
          <p:cNvSpPr txBox="1"/>
          <p:nvPr/>
        </p:nvSpPr>
        <p:spPr>
          <a:xfrm>
            <a:off x="6768244" y="6093296"/>
            <a:ext cx="1512168" cy="523220"/>
          </a:xfrm>
          <a:prstGeom prst="rect">
            <a:avLst/>
          </a:prstGeom>
          <a:noFill/>
        </p:spPr>
        <p:txBody>
          <a:bodyPr wrap="square" rtlCol="0">
            <a:spAutoFit/>
          </a:bodyPr>
          <a:lstStyle/>
          <a:p>
            <a:r>
              <a:rPr lang="ja-JP" altLang="en-US" sz="1400" dirty="0" smtClean="0"/>
              <a:t>但し</a:t>
            </a:r>
            <a:r>
              <a:rPr lang="en-US" altLang="ja-JP" sz="1400" i="1" dirty="0" smtClean="0"/>
              <a:t>x</a:t>
            </a:r>
            <a:r>
              <a:rPr lang="en-US" altLang="ja-JP" sz="1400" dirty="0" smtClean="0"/>
              <a:t>&lt;0</a:t>
            </a:r>
            <a:r>
              <a:rPr lang="ja-JP" altLang="en-US" sz="1400" dirty="0" smtClean="0"/>
              <a:t> のときは</a:t>
            </a:r>
            <a:r>
              <a:rPr lang="en-US" altLang="ja-JP" sz="1400" i="1" dirty="0" smtClean="0"/>
              <a:t>F</a:t>
            </a:r>
            <a:r>
              <a:rPr lang="en-US" altLang="ja-JP" sz="1400" dirty="0" smtClean="0"/>
              <a:t>=</a:t>
            </a:r>
            <a:r>
              <a:rPr lang="en-US" altLang="ja-JP" sz="1400" i="1" dirty="0" err="1" smtClean="0"/>
              <a:t>F</a:t>
            </a:r>
            <a:r>
              <a:rPr lang="en-US" altLang="ja-JP" sz="1400" baseline="-25000" dirty="0" err="1" smtClean="0"/>
              <a:t>max</a:t>
            </a:r>
            <a:r>
              <a:rPr lang="ja-JP" altLang="en-US" sz="1400" dirty="0" smtClean="0"/>
              <a:t>とする</a:t>
            </a:r>
            <a:endParaRPr kumimoji="1" lang="ja-JP" altLang="en-US" sz="1400" dirty="0"/>
          </a:p>
        </p:txBody>
      </p:sp>
      <p:sp>
        <p:nvSpPr>
          <p:cNvPr id="5" name="スライド番号プレースホルダー 4"/>
          <p:cNvSpPr>
            <a:spLocks noGrp="1"/>
          </p:cNvSpPr>
          <p:nvPr>
            <p:ph type="sldNum" sz="quarter" idx="11"/>
          </p:nvPr>
        </p:nvSpPr>
        <p:spPr/>
        <p:txBody>
          <a:bodyPr/>
          <a:lstStyle/>
          <a:p>
            <a:fld id="{D2D8002D-B5B0-4BAC-B1F6-782DDCCE6D9C}" type="slidenum">
              <a:rPr kumimoji="1" lang="ja-JP" altLang="en-US" smtClean="0"/>
              <a:t>21</a:t>
            </a:fld>
            <a:endParaRPr kumimoji="1" lang="ja-JP" altLang="en-US"/>
          </a:p>
        </p:txBody>
      </p:sp>
    </p:spTree>
    <p:extLst>
      <p:ext uri="{BB962C8B-B14F-4D97-AF65-F5344CB8AC3E}">
        <p14:creationId xmlns:p14="http://schemas.microsoft.com/office/powerpoint/2010/main" val="1202847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16632"/>
            <a:ext cx="6408712" cy="5216813"/>
          </a:xfrm>
          <a:prstGeom prst="rect">
            <a:avLst/>
          </a:prstGeom>
          <a:noFill/>
        </p:spPr>
        <p:txBody>
          <a:bodyPr wrap="square" rtlCol="0">
            <a:spAutoFit/>
          </a:bodyPr>
          <a:lstStyle/>
          <a:p>
            <a:pPr marL="285750" indent="-285750">
              <a:spcAft>
                <a:spcPts val="600"/>
              </a:spcAft>
              <a:buFont typeface="Wingdings" panose="05000000000000000000" pitchFamily="2" charset="2"/>
              <a:buChar char="p"/>
            </a:pPr>
            <a:r>
              <a:rPr lang="en-US" altLang="ja-JP" sz="1400" dirty="0" smtClean="0"/>
              <a:t>Wall mode </a:t>
            </a:r>
            <a:r>
              <a:rPr lang="ja-JP" altLang="en-US" sz="1400" dirty="0" smtClean="0"/>
              <a:t>の場合：</a:t>
            </a:r>
            <a:r>
              <a:rPr lang="en-US" altLang="ja-JP" sz="1400" dirty="0" smtClean="0"/>
              <a:t>Wall data </a:t>
            </a:r>
            <a:r>
              <a:rPr lang="ja-JP" altLang="en-US" sz="1400" dirty="0" smtClean="0"/>
              <a:t>（最外層の原子の蜂の巣構造を解析したもの）の作成</a:t>
            </a:r>
            <a:r>
              <a:rPr lang="en-US" altLang="ja-JP" sz="1400" dirty="0" smtClean="0"/>
              <a:t/>
            </a:r>
            <a:br>
              <a:rPr lang="en-US" altLang="ja-JP" sz="1400" dirty="0" smtClean="0"/>
            </a:br>
            <a:r>
              <a:rPr lang="ja-JP" altLang="en-US" sz="1400" dirty="0" smtClean="0"/>
              <a:t>最外殻層のみを単独の単層チューブとして作成する．</a:t>
            </a:r>
            <a:r>
              <a:rPr lang="en-US" altLang="ja-JP" sz="1400" dirty="0" smtClean="0"/>
              <a:t/>
            </a:r>
            <a:br>
              <a:rPr lang="en-US" altLang="ja-JP" sz="1400" dirty="0" smtClean="0"/>
            </a:br>
            <a:r>
              <a:rPr lang="ja-JP" altLang="en-US" sz="1400" dirty="0"/>
              <a:t>作成</a:t>
            </a:r>
            <a:r>
              <a:rPr lang="ja-JP" altLang="en-US" sz="1400" dirty="0" smtClean="0"/>
              <a:t>できたら，</a:t>
            </a:r>
            <a:r>
              <a:rPr lang="en-US" altLang="ja-JP" sz="1400" dirty="0" smtClean="0"/>
              <a:t>Create </a:t>
            </a:r>
            <a:r>
              <a:rPr lang="en-US" altLang="ja-JP" sz="1400" dirty="0" err="1" smtClean="0"/>
              <a:t>Config</a:t>
            </a:r>
            <a:r>
              <a:rPr lang="ja-JP" altLang="en-US" sz="1400" dirty="0" smtClean="0"/>
              <a:t>ウインドウの下方，</a:t>
            </a:r>
            <a:r>
              <a:rPr lang="en-US" altLang="ja-JP" sz="1400" dirty="0" smtClean="0"/>
              <a:t>CNT compression</a:t>
            </a:r>
            <a:r>
              <a:rPr lang="ja-JP" altLang="en-US" sz="1400" dirty="0" smtClean="0"/>
              <a:t>ロールアウトの</a:t>
            </a:r>
            <a:r>
              <a:rPr lang="en-US" altLang="ja-JP" sz="1400" dirty="0" smtClean="0"/>
              <a:t>”Set CNT wall”</a:t>
            </a:r>
            <a:r>
              <a:rPr lang="ja-JP" altLang="en-US" sz="1400" dirty="0" smtClean="0"/>
              <a:t>を押し，</a:t>
            </a:r>
            <a:r>
              <a:rPr lang="en-US" altLang="ja-JP" sz="1400" dirty="0" smtClean="0"/>
              <a:t>wall data</a:t>
            </a:r>
            <a:r>
              <a:rPr lang="ja-JP" altLang="en-US" sz="1400" dirty="0" smtClean="0"/>
              <a:t>を生成する．その後，</a:t>
            </a:r>
            <a:r>
              <a:rPr lang="en-US" altLang="ja-JP" sz="1400" dirty="0" smtClean="0"/>
              <a:t>Write wall data</a:t>
            </a:r>
            <a:r>
              <a:rPr lang="ja-JP" altLang="en-US" sz="1400" dirty="0" smtClean="0"/>
              <a:t>ボタンを押す．</a:t>
            </a:r>
            <a:r>
              <a:rPr lang="en-US" altLang="ja-JP" sz="1400" dirty="0" smtClean="0"/>
              <a:t>CNTWALL.SAVE</a:t>
            </a:r>
            <a:r>
              <a:rPr lang="ja-JP" altLang="en-US" sz="1400" dirty="0" smtClean="0"/>
              <a:t>に書き出されるので，適当なファイル名にリネームしておくとよい．</a:t>
            </a:r>
            <a:endParaRPr lang="en-US" altLang="ja-JP" sz="1400" dirty="0" smtClean="0"/>
          </a:p>
          <a:p>
            <a:pPr marL="285750" indent="-285750">
              <a:spcAft>
                <a:spcPts val="600"/>
              </a:spcAft>
              <a:buFont typeface="Wingdings" panose="05000000000000000000" pitchFamily="2" charset="2"/>
              <a:buChar char="p"/>
            </a:pPr>
            <a:r>
              <a:rPr lang="ja-JP" altLang="en-US" sz="1400" dirty="0" smtClean="0"/>
              <a:t>多層ナノチューブモデルを作成する．</a:t>
            </a:r>
            <a:r>
              <a:rPr lang="en-US" altLang="ja-JP" sz="1400" dirty="0" smtClean="0"/>
              <a:t/>
            </a:r>
            <a:br>
              <a:rPr lang="en-US" altLang="ja-JP" sz="1400" dirty="0" smtClean="0"/>
            </a:br>
            <a:r>
              <a:rPr lang="ja-JP" altLang="en-US" sz="1400" dirty="0" smtClean="0"/>
              <a:t>例えば</a:t>
            </a:r>
            <a:r>
              <a:rPr lang="en-US" altLang="ja-JP" sz="1400" dirty="0" smtClean="0"/>
              <a:t>(8,0)+(16,0)</a:t>
            </a:r>
            <a:r>
              <a:rPr lang="ja-JP" altLang="en-US" sz="1400" dirty="0" smtClean="0"/>
              <a:t> の</a:t>
            </a:r>
            <a:r>
              <a:rPr lang="en-US" altLang="ja-JP" sz="1400" dirty="0" smtClean="0"/>
              <a:t>2</a:t>
            </a:r>
            <a:r>
              <a:rPr lang="ja-JP" altLang="en-US" sz="1400" dirty="0" smtClean="0"/>
              <a:t>層チューブを作成するとき，まずそれぞれの単層チューブを作成し，</a:t>
            </a:r>
            <a:r>
              <a:rPr lang="en-US" altLang="ja-JP" sz="1400" dirty="0" smtClean="0"/>
              <a:t>CONFIG</a:t>
            </a:r>
            <a:r>
              <a:rPr lang="ja-JP" altLang="en-US" sz="1400" dirty="0" smtClean="0"/>
              <a:t>ファイルを書き出しておく</a:t>
            </a:r>
            <a:r>
              <a:rPr lang="en-US" altLang="ja-JP" sz="1400" dirty="0" smtClean="0"/>
              <a:t>(</a:t>
            </a:r>
            <a:r>
              <a:rPr lang="en-US" altLang="ja-JP" sz="1400" dirty="0" err="1" smtClean="0"/>
              <a:t>Config</a:t>
            </a:r>
            <a:r>
              <a:rPr lang="en-US" altLang="ja-JP" sz="1400" dirty="0" smtClean="0"/>
              <a:t> Write</a:t>
            </a:r>
            <a:r>
              <a:rPr lang="ja-JP" altLang="en-US" sz="1400" dirty="0" smtClean="0"/>
              <a:t>ボタンを押すと</a:t>
            </a:r>
            <a:r>
              <a:rPr lang="en-US" altLang="ja-JP" sz="1400" dirty="0" smtClean="0"/>
              <a:t>CONFIG.OUT</a:t>
            </a:r>
            <a:r>
              <a:rPr lang="ja-JP" altLang="en-US" sz="1400" dirty="0" smtClean="0"/>
              <a:t>に書き出されるので，適当なファイル名にリネームしておく）．</a:t>
            </a:r>
            <a:r>
              <a:rPr lang="en-US" altLang="ja-JP" sz="1400" dirty="0" smtClean="0"/>
              <a:t/>
            </a:r>
            <a:br>
              <a:rPr lang="en-US" altLang="ja-JP" sz="1400" dirty="0" smtClean="0"/>
            </a:br>
            <a:r>
              <a:rPr lang="ja-JP" altLang="en-US" sz="1400" dirty="0" smtClean="0"/>
              <a:t>作成できたら，</a:t>
            </a:r>
            <a:r>
              <a:rPr lang="en-US" altLang="ja-JP" sz="1400" dirty="0" smtClean="0"/>
              <a:t>(8,0)</a:t>
            </a:r>
            <a:r>
              <a:rPr lang="ja-JP" altLang="en-US" sz="1400" dirty="0" smtClean="0"/>
              <a:t>のデータを読み込んだ後</a:t>
            </a:r>
            <a:r>
              <a:rPr lang="en-US" altLang="ja-JP" sz="1400" dirty="0" smtClean="0"/>
              <a:t>(Read </a:t>
            </a:r>
            <a:r>
              <a:rPr lang="en-US" altLang="ja-JP" sz="1400" dirty="0" err="1" smtClean="0"/>
              <a:t>Config</a:t>
            </a:r>
            <a:r>
              <a:rPr lang="en-US" altLang="ja-JP" sz="1400" dirty="0" smtClean="0"/>
              <a:t>)</a:t>
            </a:r>
            <a:r>
              <a:rPr lang="ja-JP" altLang="en-US" sz="1400" dirty="0" err="1" smtClean="0"/>
              <a:t>，</a:t>
            </a:r>
            <a:r>
              <a:rPr lang="en-US" altLang="ja-JP" sz="1400" dirty="0" smtClean="0"/>
              <a:t>(16,0)</a:t>
            </a:r>
            <a:r>
              <a:rPr lang="ja-JP" altLang="en-US" sz="1400" dirty="0" smtClean="0"/>
              <a:t>のデータを読み込む（</a:t>
            </a:r>
            <a:r>
              <a:rPr lang="en-US" altLang="ja-JP" sz="1400" dirty="0" smtClean="0"/>
              <a:t>Merge</a:t>
            </a:r>
            <a:r>
              <a:rPr lang="ja-JP" altLang="en-US" sz="1400" dirty="0" smtClean="0"/>
              <a:t>にチェックを入れる）．</a:t>
            </a:r>
            <a:r>
              <a:rPr lang="en-US" altLang="ja-JP" sz="1400" dirty="0" smtClean="0"/>
              <a:t/>
            </a:r>
            <a:br>
              <a:rPr lang="en-US" altLang="ja-JP" sz="1400" dirty="0" smtClean="0"/>
            </a:br>
            <a:r>
              <a:rPr lang="ja-JP" altLang="en-US" sz="1400" dirty="0" smtClean="0"/>
              <a:t>このように，</a:t>
            </a:r>
            <a:r>
              <a:rPr lang="ja-JP" altLang="en-US" sz="1400" b="1" dirty="0" smtClean="0"/>
              <a:t>最外殻のチューブの座標データを最後に読み込むこと．</a:t>
            </a:r>
            <a:endParaRPr lang="en-US" altLang="ja-JP" sz="1400" b="1" dirty="0" smtClean="0"/>
          </a:p>
          <a:p>
            <a:pPr marL="285750" indent="-285750">
              <a:spcAft>
                <a:spcPts val="600"/>
              </a:spcAft>
              <a:buFont typeface="Wingdings" panose="05000000000000000000" pitchFamily="2" charset="2"/>
              <a:buChar char="p"/>
            </a:pPr>
            <a:r>
              <a:rPr lang="ja-JP" altLang="en-US" sz="1400" dirty="0" smtClean="0"/>
              <a:t>最初に</a:t>
            </a:r>
            <a:r>
              <a:rPr lang="ja-JP" altLang="en-US" sz="1400" dirty="0"/>
              <a:t>作成して</a:t>
            </a:r>
            <a:r>
              <a:rPr lang="ja-JP" altLang="en-US" sz="1400" dirty="0" smtClean="0"/>
              <a:t>おいた</a:t>
            </a:r>
            <a:r>
              <a:rPr lang="en-US" altLang="ja-JP" sz="1400" dirty="0" smtClean="0"/>
              <a:t>Wall data</a:t>
            </a:r>
            <a:r>
              <a:rPr lang="ja-JP" altLang="en-US" sz="1400" dirty="0" smtClean="0"/>
              <a:t>を</a:t>
            </a:r>
            <a:r>
              <a:rPr lang="en-US" altLang="ja-JP" sz="1400" dirty="0" smtClean="0"/>
              <a:t>CNT compression</a:t>
            </a:r>
            <a:r>
              <a:rPr lang="ja-JP" altLang="en-US" sz="1400" dirty="0" smtClean="0"/>
              <a:t>ロールアウト内の</a:t>
            </a:r>
            <a:r>
              <a:rPr lang="en-US" altLang="ja-JP" sz="1400" dirty="0" smtClean="0"/>
              <a:t>Read wall</a:t>
            </a:r>
            <a:r>
              <a:rPr lang="ja-JP" altLang="en-US" sz="1400" dirty="0" smtClean="0"/>
              <a:t> </a:t>
            </a:r>
            <a:r>
              <a:rPr lang="en-US" altLang="ja-JP" sz="1400" dirty="0" smtClean="0"/>
              <a:t>data</a:t>
            </a:r>
            <a:r>
              <a:rPr lang="ja-JP" altLang="en-US" sz="1400" dirty="0" smtClean="0"/>
              <a:t>より読み込む．（ファイル選択のウインドウが開く）</a:t>
            </a:r>
            <a:endParaRPr lang="en-US" altLang="ja-JP" sz="1400" dirty="0" smtClean="0"/>
          </a:p>
          <a:p>
            <a:pPr marL="285750" indent="-285750">
              <a:spcAft>
                <a:spcPts val="600"/>
              </a:spcAft>
              <a:buFont typeface="Wingdings" panose="05000000000000000000" pitchFamily="2" charset="2"/>
              <a:buChar char="p"/>
            </a:pPr>
            <a:r>
              <a:rPr lang="en-US" altLang="ja-JP" sz="1400" dirty="0" smtClean="0"/>
              <a:t>Set parameter </a:t>
            </a:r>
            <a:r>
              <a:rPr lang="ja-JP" altLang="en-US" sz="1400" dirty="0" smtClean="0"/>
              <a:t>下部で関連パラメータの設定を行う．必ず</a:t>
            </a:r>
            <a:r>
              <a:rPr lang="en-US" altLang="ja-JP" sz="1400" dirty="0" smtClean="0"/>
              <a:t>Corrugation mode</a:t>
            </a:r>
            <a:r>
              <a:rPr lang="ja-JP" altLang="en-US" sz="1400" dirty="0" smtClean="0"/>
              <a:t>にチェックを入れる．</a:t>
            </a:r>
            <a:r>
              <a:rPr lang="ja-JP" altLang="en-US" sz="1400" dirty="0"/>
              <a:t>荷重</a:t>
            </a:r>
            <a:r>
              <a:rPr lang="ja-JP" altLang="en-US" sz="1400" dirty="0" smtClean="0"/>
              <a:t>の</a:t>
            </a:r>
            <a:r>
              <a:rPr lang="ja-JP" altLang="en-US" sz="1400" dirty="0"/>
              <a:t>調整</a:t>
            </a:r>
            <a:r>
              <a:rPr lang="ja-JP" altLang="en-US" sz="1400" dirty="0" smtClean="0"/>
              <a:t>は，右コラム．</a:t>
            </a:r>
            <a:r>
              <a:rPr lang="en-US" altLang="ja-JP" sz="1400" dirty="0" smtClean="0"/>
              <a:t>Wall mode </a:t>
            </a:r>
            <a:r>
              <a:rPr lang="ja-JP" altLang="en-US" sz="1400" dirty="0" smtClean="0"/>
              <a:t>のときは</a:t>
            </a:r>
            <a:r>
              <a:rPr lang="en-US" altLang="ja-JP" sz="1400" dirty="0" smtClean="0"/>
              <a:t>Pressure</a:t>
            </a:r>
            <a:r>
              <a:rPr lang="ja-JP" altLang="en-US" sz="1400" dirty="0" err="1" smtClean="0"/>
              <a:t>，</a:t>
            </a:r>
            <a:r>
              <a:rPr lang="en-US" altLang="ja-JP" sz="1400" dirty="0" smtClean="0"/>
              <a:t>Ring mode</a:t>
            </a:r>
            <a:r>
              <a:rPr lang="ja-JP" altLang="en-US" sz="1400" dirty="0" smtClean="0"/>
              <a:t> のときは</a:t>
            </a:r>
            <a:r>
              <a:rPr lang="en-US" altLang="ja-JP" sz="1400" dirty="0" smtClean="0"/>
              <a:t>Radius, </a:t>
            </a:r>
            <a:r>
              <a:rPr lang="en-US" altLang="ja-JP" sz="1400" dirty="0" err="1" smtClean="0"/>
              <a:t>Fmax</a:t>
            </a:r>
            <a:r>
              <a:rPr lang="en-US" altLang="ja-JP" sz="1400" dirty="0" smtClean="0"/>
              <a:t>, Sharpness</a:t>
            </a:r>
            <a:r>
              <a:rPr lang="ja-JP" altLang="en-US" sz="1400" dirty="0" smtClean="0"/>
              <a:t> を調整する．</a:t>
            </a:r>
            <a:endParaRPr lang="en-US" altLang="ja-JP" sz="1400" dirty="0" smtClean="0"/>
          </a:p>
          <a:p>
            <a:pPr marL="285750" indent="-285750">
              <a:spcAft>
                <a:spcPts val="600"/>
              </a:spcAft>
              <a:buFont typeface="Wingdings" panose="05000000000000000000" pitchFamily="2" charset="2"/>
              <a:buChar char="p"/>
            </a:pPr>
            <a:r>
              <a:rPr lang="ja-JP" altLang="en-US" sz="1400" dirty="0" smtClean="0"/>
              <a:t>荷重の様子は</a:t>
            </a:r>
            <a:r>
              <a:rPr lang="en-US" altLang="ja-JP" sz="1400" dirty="0" smtClean="0"/>
              <a:t>Setup for drawing</a:t>
            </a:r>
            <a:r>
              <a:rPr lang="ja-JP" altLang="en-US" sz="1400" dirty="0" smtClean="0"/>
              <a:t> パネルで </a:t>
            </a:r>
            <a:r>
              <a:rPr lang="en-US" altLang="ja-JP" sz="1400" dirty="0" smtClean="0"/>
              <a:t>Draw loading </a:t>
            </a:r>
            <a:r>
              <a:rPr lang="ja-JP" altLang="en-US" sz="1400" dirty="0" smtClean="0"/>
              <a:t>をチェックすれば可視化される．</a:t>
            </a:r>
            <a:endParaRPr lang="en-US" altLang="ja-JP" sz="1400" dirty="0" smtClean="0"/>
          </a:p>
          <a:p>
            <a:pPr marL="285750" indent="-285750">
              <a:buFont typeface="Wingdings" panose="05000000000000000000" pitchFamily="2" charset="2"/>
              <a:buChar char="p"/>
            </a:pPr>
            <a:endParaRPr kumimoji="1" lang="ja-JP" altLang="en-US" sz="1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585" y="3140968"/>
            <a:ext cx="1816151" cy="3322824"/>
          </a:xfrm>
          <a:prstGeom prst="rect">
            <a:avLst/>
          </a:prstGeom>
        </p:spPr>
      </p:pic>
      <p:sp>
        <p:nvSpPr>
          <p:cNvPr id="8" name="角丸四角形 7"/>
          <p:cNvSpPr/>
          <p:nvPr/>
        </p:nvSpPr>
        <p:spPr>
          <a:xfrm>
            <a:off x="6967585" y="5301208"/>
            <a:ext cx="1816152"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t="63994" b="8682"/>
          <a:stretch/>
        </p:blipFill>
        <p:spPr>
          <a:xfrm>
            <a:off x="3091666" y="4833256"/>
            <a:ext cx="3600840" cy="1800000"/>
          </a:xfrm>
          <a:prstGeom prst="rect">
            <a:avLst/>
          </a:prstGeom>
        </p:spPr>
      </p:pic>
      <p:sp>
        <p:nvSpPr>
          <p:cNvPr id="11" name="テキスト ボックス 10"/>
          <p:cNvSpPr txBox="1"/>
          <p:nvPr/>
        </p:nvSpPr>
        <p:spPr>
          <a:xfrm>
            <a:off x="6763252" y="353"/>
            <a:ext cx="2382621" cy="261610"/>
          </a:xfrm>
          <a:prstGeom prst="rect">
            <a:avLst/>
          </a:prstGeom>
          <a:noFill/>
        </p:spPr>
        <p:txBody>
          <a:bodyPr wrap="square" rtlCol="0">
            <a:spAutoFit/>
          </a:bodyPr>
          <a:lstStyle/>
          <a:p>
            <a:pPr>
              <a:spcAft>
                <a:spcPts val="600"/>
              </a:spcAft>
            </a:pPr>
            <a:r>
              <a:rPr kumimoji="1" lang="en-US" altLang="ja-JP" sz="1100" dirty="0" smtClean="0"/>
              <a:t>8.1 </a:t>
            </a:r>
            <a:r>
              <a:rPr lang="en-US" altLang="ja-JP" sz="1100" dirty="0" smtClean="0"/>
              <a:t>MWCNT </a:t>
            </a:r>
            <a:r>
              <a:rPr lang="ja-JP" altLang="en-US" sz="1100" dirty="0" smtClean="0"/>
              <a:t>の </a:t>
            </a:r>
            <a:r>
              <a:rPr kumimoji="1" lang="en-US" altLang="ja-JP" sz="1100" dirty="0" smtClean="0"/>
              <a:t>Corrugation</a:t>
            </a:r>
            <a:r>
              <a:rPr kumimoji="1" lang="ja-JP" altLang="en-US" sz="1100" dirty="0" smtClean="0"/>
              <a:t> 解析</a:t>
            </a:r>
            <a:endParaRPr kumimoji="1" lang="ja-JP" altLang="en-US" sz="1100" dirty="0"/>
          </a:p>
        </p:txBody>
      </p:sp>
      <p:sp>
        <p:nvSpPr>
          <p:cNvPr id="2" name="スライド番号プレースホルダー 1"/>
          <p:cNvSpPr>
            <a:spLocks noGrp="1"/>
          </p:cNvSpPr>
          <p:nvPr>
            <p:ph type="sldNum" sz="quarter" idx="11"/>
          </p:nvPr>
        </p:nvSpPr>
        <p:spPr/>
        <p:txBody>
          <a:bodyPr/>
          <a:lstStyle/>
          <a:p>
            <a:fld id="{D2D8002D-B5B0-4BAC-B1F6-782DDCCE6D9C}" type="slidenum">
              <a:rPr kumimoji="1" lang="ja-JP" altLang="en-US" smtClean="0"/>
              <a:t>22</a:t>
            </a:fld>
            <a:endParaRPr kumimoji="1" lang="ja-JP" altLang="en-US"/>
          </a:p>
        </p:txBody>
      </p:sp>
    </p:spTree>
    <p:extLst>
      <p:ext uri="{BB962C8B-B14F-4D97-AF65-F5344CB8AC3E}">
        <p14:creationId xmlns:p14="http://schemas.microsoft.com/office/powerpoint/2010/main" val="1861684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548680"/>
            <a:ext cx="6408712" cy="3985706"/>
          </a:xfrm>
          <a:prstGeom prst="rect">
            <a:avLst/>
          </a:prstGeom>
          <a:noFill/>
        </p:spPr>
        <p:txBody>
          <a:bodyPr wrap="square" rtlCol="0">
            <a:spAutoFit/>
          </a:bodyPr>
          <a:lstStyle/>
          <a:p>
            <a:pPr marL="285750" indent="-285750">
              <a:spcAft>
                <a:spcPts val="600"/>
              </a:spcAft>
              <a:buFont typeface="Wingdings" panose="05000000000000000000" pitchFamily="2" charset="2"/>
              <a:buChar char="p"/>
            </a:pPr>
            <a:r>
              <a:rPr lang="ja-JP" altLang="en-US" sz="1400" dirty="0" smtClean="0"/>
              <a:t>構造緩和計算は，</a:t>
            </a:r>
            <a:r>
              <a:rPr lang="en-US" altLang="ja-JP" sz="1400" dirty="0" smtClean="0"/>
              <a:t>Algorithm: </a:t>
            </a:r>
            <a:r>
              <a:rPr lang="en-US" altLang="ja-JP" sz="1400" dirty="0" err="1" smtClean="0"/>
              <a:t>Relaxaion</a:t>
            </a:r>
            <a:r>
              <a:rPr lang="en-US" altLang="ja-JP" sz="1400" dirty="0" smtClean="0"/>
              <a:t> (atom) </a:t>
            </a:r>
            <a:r>
              <a:rPr lang="ja-JP" altLang="en-US" sz="1400" dirty="0" smtClean="0"/>
              <a:t>を選択すると行える．緩和計算のアルゴリズム</a:t>
            </a:r>
            <a:r>
              <a:rPr lang="en-US" altLang="ja-JP" sz="1400" dirty="0" smtClean="0"/>
              <a:t>(</a:t>
            </a:r>
            <a:r>
              <a:rPr lang="en-US" altLang="ja-JP" sz="1400" dirty="0"/>
              <a:t>Relax </a:t>
            </a:r>
            <a:r>
              <a:rPr lang="en-US" altLang="ja-JP" sz="1400" dirty="0" err="1"/>
              <a:t>algo</a:t>
            </a:r>
            <a:r>
              <a:rPr lang="en-US" altLang="ja-JP" sz="1400" dirty="0"/>
              <a:t>)</a:t>
            </a:r>
            <a:r>
              <a:rPr lang="ja-JP" altLang="en-US" sz="1400" dirty="0" err="1"/>
              <a:t>には</a:t>
            </a:r>
            <a:r>
              <a:rPr lang="en-US" altLang="ja-JP" sz="1400" dirty="0"/>
              <a:t>GLOC</a:t>
            </a:r>
            <a:r>
              <a:rPr lang="ja-JP" altLang="en-US" sz="1400" dirty="0"/>
              <a:t>を使用する．なぜか</a:t>
            </a:r>
            <a:r>
              <a:rPr lang="en-US" altLang="ja-JP" sz="1400" dirty="0"/>
              <a:t>FIRE</a:t>
            </a:r>
            <a:r>
              <a:rPr lang="ja-JP" altLang="en-US" sz="1400" dirty="0"/>
              <a:t>では安定性が悪くクラッシュすることが多い．</a:t>
            </a:r>
            <a:endParaRPr lang="en-US" altLang="ja-JP" sz="1400" dirty="0"/>
          </a:p>
          <a:p>
            <a:pPr marL="285750" indent="-285750">
              <a:spcAft>
                <a:spcPts val="600"/>
              </a:spcAft>
              <a:buFont typeface="Wingdings" panose="05000000000000000000" pitchFamily="2" charset="2"/>
              <a:buChar char="p"/>
            </a:pPr>
            <a:r>
              <a:rPr kumimoji="1" lang="en-US" altLang="ja-JP" sz="1400" dirty="0" smtClean="0"/>
              <a:t>Set parameter</a:t>
            </a:r>
            <a:r>
              <a:rPr lang="ja-JP" altLang="en-US" sz="1400" dirty="0"/>
              <a:t> </a:t>
            </a:r>
            <a:r>
              <a:rPr lang="ja-JP" altLang="en-US" sz="1400" dirty="0" smtClean="0"/>
              <a:t>で </a:t>
            </a:r>
            <a:r>
              <a:rPr lang="en-US" altLang="ja-JP" sz="1400" dirty="0" smtClean="0"/>
              <a:t>Stop MD by </a:t>
            </a:r>
            <a:r>
              <a:rPr lang="en-US" altLang="ja-JP" sz="1400" dirty="0" err="1" smtClean="0"/>
              <a:t>Fmax</a:t>
            </a:r>
            <a:r>
              <a:rPr lang="ja-JP" altLang="en-US" sz="1400" dirty="0" smtClean="0"/>
              <a:t> をチェックし，その下の欄に適当な数値</a:t>
            </a:r>
            <a:r>
              <a:rPr lang="en-US" altLang="ja-JP" sz="1400" dirty="0" smtClean="0"/>
              <a:t>(0.01</a:t>
            </a:r>
            <a:r>
              <a:rPr lang="ja-JP" altLang="en-US" sz="1400" dirty="0" smtClean="0"/>
              <a:t>～</a:t>
            </a:r>
            <a:r>
              <a:rPr lang="en-US" altLang="ja-JP" sz="1400" dirty="0" smtClean="0"/>
              <a:t>0.0001)</a:t>
            </a:r>
            <a:r>
              <a:rPr lang="ja-JP" altLang="en-US" sz="1400" dirty="0" smtClean="0"/>
              <a:t>を入れておくと，原子に働く力がすべて設定値</a:t>
            </a:r>
            <a:r>
              <a:rPr lang="ja-JP" altLang="en-US" sz="1400" dirty="0"/>
              <a:t>以下</a:t>
            </a:r>
            <a:r>
              <a:rPr lang="ja-JP" altLang="en-US" sz="1400" dirty="0" smtClean="0"/>
              <a:t>になった時に</a:t>
            </a:r>
            <a:r>
              <a:rPr lang="ja-JP" altLang="en-US" sz="1400" dirty="0"/>
              <a:t>緩和計算</a:t>
            </a:r>
            <a:r>
              <a:rPr lang="ja-JP" altLang="en-US" sz="1400" dirty="0" smtClean="0"/>
              <a:t>が停止する．</a:t>
            </a:r>
            <a:endParaRPr kumimoji="1" lang="en-US" altLang="ja-JP" sz="1400" dirty="0" smtClean="0"/>
          </a:p>
          <a:p>
            <a:pPr marL="285750" indent="-285750">
              <a:spcAft>
                <a:spcPts val="600"/>
              </a:spcAft>
              <a:buFont typeface="Wingdings" panose="05000000000000000000" pitchFamily="2" charset="2"/>
              <a:buChar char="p"/>
            </a:pPr>
            <a:r>
              <a:rPr kumimoji="1" lang="en-US" altLang="ja-JP" sz="1400" dirty="0" smtClean="0"/>
              <a:t>CNT</a:t>
            </a:r>
            <a:r>
              <a:rPr kumimoji="1" lang="ja-JP" altLang="en-US" sz="1400" dirty="0" smtClean="0"/>
              <a:t>の緩和解析では，一部の原子にのみ大きな力が働きその他の原子には微小な力しか働かない，という状況が現れるようである．</a:t>
            </a:r>
            <a:r>
              <a:rPr kumimoji="1" lang="en-US" altLang="ja-JP" sz="1400" dirty="0" smtClean="0"/>
              <a:t>GLOC</a:t>
            </a:r>
            <a:r>
              <a:rPr lang="ja-JP" altLang="en-US" sz="1400" dirty="0" smtClean="0"/>
              <a:t> </a:t>
            </a:r>
            <a:r>
              <a:rPr lang="en-US" altLang="ja-JP" sz="1400" dirty="0" smtClean="0"/>
              <a:t>+ </a:t>
            </a:r>
            <a:r>
              <a:rPr lang="en-US" altLang="ja-JP" sz="1400" dirty="0" err="1" smtClean="0"/>
              <a:t>Accel</a:t>
            </a:r>
            <a:r>
              <a:rPr lang="en-US" altLang="ja-JP" sz="1400" dirty="0" smtClean="0"/>
              <a:t> </a:t>
            </a:r>
            <a:r>
              <a:rPr lang="ja-JP" altLang="en-US" sz="1400" dirty="0" smtClean="0"/>
              <a:t>をオンにすると，閾値以下の力しか働いていない原子について，しばらくの間力の計算・原子の移動を行わないことで，緩和計算を加速する．</a:t>
            </a:r>
            <a:r>
              <a:rPr lang="en-US" altLang="ja-JP" sz="1400" dirty="0" smtClean="0"/>
              <a:t/>
            </a:r>
            <a:br>
              <a:rPr lang="en-US" altLang="ja-JP" sz="1400" dirty="0" smtClean="0"/>
            </a:br>
            <a:r>
              <a:rPr lang="en-US" altLang="ja-JP" sz="1400" dirty="0" smtClean="0"/>
              <a:t>Interval</a:t>
            </a:r>
            <a:r>
              <a:rPr lang="en-US" altLang="ja-JP" sz="1400" dirty="0"/>
              <a:t>=</a:t>
            </a:r>
            <a:r>
              <a:rPr lang="en-US" altLang="ja-JP" sz="1400" dirty="0" smtClean="0"/>
              <a:t>10</a:t>
            </a:r>
            <a:r>
              <a:rPr lang="ja-JP" altLang="en-US" sz="1400" dirty="0" err="1" smtClean="0"/>
              <a:t>，</a:t>
            </a:r>
            <a:r>
              <a:rPr lang="en-US" altLang="ja-JP" sz="1400" dirty="0"/>
              <a:t>T</a:t>
            </a:r>
            <a:r>
              <a:rPr lang="en-US" altLang="ja-JP" sz="1400" dirty="0" smtClean="0"/>
              <a:t>hreshold=0.2</a:t>
            </a:r>
            <a:r>
              <a:rPr lang="ja-JP" altLang="en-US" sz="1400" dirty="0"/>
              <a:t>は</a:t>
            </a:r>
            <a:r>
              <a:rPr lang="ja-JP" altLang="en-US" sz="1400" dirty="0" smtClean="0"/>
              <a:t>，最大値の</a:t>
            </a:r>
            <a:r>
              <a:rPr lang="en-US" altLang="ja-JP" sz="1400" dirty="0" smtClean="0"/>
              <a:t>20%</a:t>
            </a:r>
            <a:r>
              <a:rPr lang="ja-JP" altLang="en-US" sz="1400" dirty="0" smtClean="0"/>
              <a:t>以下の力しか働いていない原子に対して</a:t>
            </a:r>
            <a:r>
              <a:rPr lang="en-US" altLang="ja-JP" sz="1400" dirty="0" smtClean="0"/>
              <a:t>10</a:t>
            </a:r>
            <a:r>
              <a:rPr lang="ja-JP" altLang="en-US" sz="1400" dirty="0" smtClean="0"/>
              <a:t>ステップの間更新を行わないことを意味する．</a:t>
            </a:r>
            <a:endParaRPr lang="en-US" altLang="ja-JP" sz="1400" dirty="0" smtClean="0"/>
          </a:p>
          <a:p>
            <a:pPr marL="285750" indent="-285750">
              <a:spcAft>
                <a:spcPts val="600"/>
              </a:spcAft>
              <a:buFont typeface="Wingdings" panose="05000000000000000000" pitchFamily="2" charset="2"/>
              <a:buChar char="p"/>
            </a:pPr>
            <a:r>
              <a:rPr lang="ja-JP" altLang="en-US" sz="1400" dirty="0" smtClean="0"/>
              <a:t>構造緩和計算により，十分にステップ数が経過し原子に働く力の最大値が小さくなっても，安定構造にたどり着いていない可能性がある（原子に働く力は釣り合っているが構造としては不安定，という状態）．</a:t>
            </a:r>
            <a:r>
              <a:rPr lang="en-US" altLang="ja-JP" sz="1400" dirty="0" smtClean="0"/>
              <a:t>Force tolerance</a:t>
            </a:r>
            <a:r>
              <a:rPr lang="ja-JP" altLang="en-US" sz="1400" dirty="0" smtClean="0"/>
              <a:t>をかなり小さくして</a:t>
            </a:r>
            <a:r>
              <a:rPr lang="en-US" altLang="ja-JP" sz="1400" dirty="0" smtClean="0"/>
              <a:t>(0.001</a:t>
            </a:r>
            <a:r>
              <a:rPr lang="ja-JP" altLang="en-US" sz="1400" dirty="0" smtClean="0"/>
              <a:t>以下</a:t>
            </a:r>
            <a:r>
              <a:rPr lang="en-US" altLang="ja-JP" sz="1400" dirty="0" smtClean="0"/>
              <a:t>)</a:t>
            </a:r>
            <a:r>
              <a:rPr lang="ja-JP" altLang="en-US" sz="1400" dirty="0"/>
              <a:t>十分</a:t>
            </a:r>
            <a:r>
              <a:rPr lang="ja-JP" altLang="en-US" sz="1400" dirty="0" smtClean="0"/>
              <a:t>に</a:t>
            </a:r>
            <a:r>
              <a:rPr lang="ja-JP" altLang="en-US" sz="1400" dirty="0"/>
              <a:t>緩和</a:t>
            </a:r>
            <a:r>
              <a:rPr lang="ja-JP" altLang="en-US" sz="1400" dirty="0" smtClean="0"/>
              <a:t>を</a:t>
            </a:r>
            <a:r>
              <a:rPr lang="ja-JP" altLang="en-US" sz="1400" dirty="0"/>
              <a:t>行う</a:t>
            </a:r>
            <a:r>
              <a:rPr lang="ja-JP" altLang="en-US" sz="1400" dirty="0" smtClean="0"/>
              <a:t>か，少しだけ温度を与えて</a:t>
            </a:r>
            <a:r>
              <a:rPr lang="en-US" altLang="ja-JP" sz="1400" dirty="0" smtClean="0"/>
              <a:t>NVT</a:t>
            </a:r>
            <a:r>
              <a:rPr lang="ja-JP" altLang="en-US" sz="1400" dirty="0" smtClean="0"/>
              <a:t>計算</a:t>
            </a:r>
            <a:r>
              <a:rPr lang="en-US" altLang="ja-JP" sz="1400" dirty="0" smtClean="0">
                <a:sym typeface="Wingdings" panose="05000000000000000000" pitchFamily="2" charset="2"/>
              </a:rPr>
              <a:t></a:t>
            </a:r>
            <a:r>
              <a:rPr lang="ja-JP" altLang="en-US" sz="1400" dirty="0" smtClean="0">
                <a:sym typeface="Wingdings" panose="05000000000000000000" pitchFamily="2" charset="2"/>
              </a:rPr>
              <a:t>その後</a:t>
            </a:r>
            <a:r>
              <a:rPr lang="en-US" altLang="ja-JP" sz="1400" dirty="0" smtClean="0">
                <a:sym typeface="Wingdings" panose="05000000000000000000" pitchFamily="2" charset="2"/>
              </a:rPr>
              <a:t>Relaxation</a:t>
            </a:r>
            <a:r>
              <a:rPr lang="ja-JP" altLang="en-US" sz="1400" dirty="0" err="1" smtClean="0">
                <a:sym typeface="Wingdings" panose="05000000000000000000" pitchFamily="2" charset="2"/>
              </a:rPr>
              <a:t>，</a:t>
            </a:r>
            <a:r>
              <a:rPr lang="ja-JP" altLang="en-US" sz="1400" dirty="0" smtClean="0">
                <a:sym typeface="Wingdings" panose="05000000000000000000" pitchFamily="2" charset="2"/>
              </a:rPr>
              <a:t>という操作を行うとよい．</a:t>
            </a:r>
            <a:endParaRPr lang="en-US" altLang="ja-JP" sz="1400" dirty="0" smtClean="0"/>
          </a:p>
        </p:txBody>
      </p:sp>
      <p:sp>
        <p:nvSpPr>
          <p:cNvPr id="7" name="テキスト ボックス 6"/>
          <p:cNvSpPr txBox="1"/>
          <p:nvPr/>
        </p:nvSpPr>
        <p:spPr>
          <a:xfrm>
            <a:off x="6763252" y="353"/>
            <a:ext cx="2382621" cy="261610"/>
          </a:xfrm>
          <a:prstGeom prst="rect">
            <a:avLst/>
          </a:prstGeom>
          <a:noFill/>
        </p:spPr>
        <p:txBody>
          <a:bodyPr wrap="square" rtlCol="0">
            <a:spAutoFit/>
          </a:bodyPr>
          <a:lstStyle/>
          <a:p>
            <a:pPr>
              <a:spcAft>
                <a:spcPts val="600"/>
              </a:spcAft>
            </a:pPr>
            <a:r>
              <a:rPr kumimoji="1" lang="en-US" altLang="ja-JP" sz="1100" dirty="0" smtClean="0"/>
              <a:t>8.1 </a:t>
            </a:r>
            <a:r>
              <a:rPr lang="en-US" altLang="ja-JP" sz="1100" dirty="0" smtClean="0"/>
              <a:t>MWCNT </a:t>
            </a:r>
            <a:r>
              <a:rPr lang="ja-JP" altLang="en-US" sz="1100" dirty="0" smtClean="0"/>
              <a:t>の </a:t>
            </a:r>
            <a:r>
              <a:rPr kumimoji="1" lang="en-US" altLang="ja-JP" sz="1100" dirty="0" smtClean="0"/>
              <a:t>Corrugation</a:t>
            </a:r>
            <a:r>
              <a:rPr kumimoji="1" lang="ja-JP" altLang="en-US" sz="1100" dirty="0" smtClean="0"/>
              <a:t> 解析</a:t>
            </a:r>
            <a:endParaRPr kumimoji="1" lang="ja-JP" altLang="en-US" sz="1100" dirty="0"/>
          </a:p>
        </p:txBody>
      </p:sp>
      <p:sp>
        <p:nvSpPr>
          <p:cNvPr id="2" name="スライド番号プレースホルダー 1"/>
          <p:cNvSpPr>
            <a:spLocks noGrp="1"/>
          </p:cNvSpPr>
          <p:nvPr>
            <p:ph type="sldNum" sz="quarter" idx="11"/>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420130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836712"/>
            <a:ext cx="4286250" cy="3429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794" y="2060848"/>
            <a:ext cx="4248472" cy="3398777"/>
          </a:xfrm>
          <a:prstGeom prst="rect">
            <a:avLst/>
          </a:prstGeom>
        </p:spPr>
      </p:pic>
      <p:sp>
        <p:nvSpPr>
          <p:cNvPr id="4" name="テキスト ボックス 3"/>
          <p:cNvSpPr txBox="1"/>
          <p:nvPr/>
        </p:nvSpPr>
        <p:spPr>
          <a:xfrm>
            <a:off x="414425" y="4341346"/>
            <a:ext cx="3960440" cy="369332"/>
          </a:xfrm>
          <a:prstGeom prst="rect">
            <a:avLst/>
          </a:prstGeom>
          <a:noFill/>
        </p:spPr>
        <p:txBody>
          <a:bodyPr wrap="square" rtlCol="0">
            <a:spAutoFit/>
          </a:bodyPr>
          <a:lstStyle/>
          <a:p>
            <a:r>
              <a:rPr kumimoji="1" lang="ja-JP" altLang="en-US" dirty="0" smtClean="0"/>
              <a:t>スクリーンショット１：</a:t>
            </a:r>
            <a:r>
              <a:rPr kumimoji="1" lang="en-US" altLang="ja-JP" dirty="0" smtClean="0"/>
              <a:t>YSZ</a:t>
            </a:r>
            <a:r>
              <a:rPr kumimoji="1" lang="ja-JP" altLang="en-US" dirty="0" smtClean="0"/>
              <a:t> 結晶モデル</a:t>
            </a:r>
            <a:endParaRPr kumimoji="1" lang="ja-JP" altLang="en-US" dirty="0"/>
          </a:p>
        </p:txBody>
      </p:sp>
      <p:sp>
        <p:nvSpPr>
          <p:cNvPr id="5" name="テキスト ボックス 4"/>
          <p:cNvSpPr txBox="1"/>
          <p:nvPr/>
        </p:nvSpPr>
        <p:spPr>
          <a:xfrm>
            <a:off x="5033010" y="1577916"/>
            <a:ext cx="3960440" cy="369332"/>
          </a:xfrm>
          <a:prstGeom prst="rect">
            <a:avLst/>
          </a:prstGeom>
          <a:noFill/>
        </p:spPr>
        <p:txBody>
          <a:bodyPr wrap="square" rtlCol="0">
            <a:spAutoFit/>
          </a:bodyPr>
          <a:lstStyle/>
          <a:p>
            <a:r>
              <a:rPr kumimoji="1" lang="ja-JP" altLang="en-US" dirty="0" smtClean="0"/>
              <a:t>スクリーンショット２：</a:t>
            </a:r>
            <a:r>
              <a:rPr kumimoji="1" lang="en-US" altLang="ja-JP" dirty="0" smtClean="0"/>
              <a:t>CNT</a:t>
            </a:r>
            <a:r>
              <a:rPr lang="ja-JP" altLang="en-US" dirty="0" err="1" smtClean="0"/>
              <a:t>の座屈</a:t>
            </a:r>
            <a:r>
              <a:rPr lang="ja-JP" altLang="en-US" dirty="0" smtClean="0"/>
              <a:t>解析</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409809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２．インストール方法</a:t>
            </a:r>
            <a:endParaRPr kumimoji="1" lang="ja-JP" altLang="en-US" dirty="0"/>
          </a:p>
        </p:txBody>
      </p:sp>
      <p:sp>
        <p:nvSpPr>
          <p:cNvPr id="3" name="テキスト ボックス 2"/>
          <p:cNvSpPr txBox="1"/>
          <p:nvPr/>
        </p:nvSpPr>
        <p:spPr>
          <a:xfrm>
            <a:off x="395536" y="548680"/>
            <a:ext cx="7887479" cy="6063198"/>
          </a:xfrm>
          <a:prstGeom prst="rect">
            <a:avLst/>
          </a:prstGeom>
          <a:noFill/>
        </p:spPr>
        <p:txBody>
          <a:bodyPr wrap="square" rtlCol="0">
            <a:spAutoFit/>
          </a:bodyPr>
          <a:lstStyle/>
          <a:p>
            <a:r>
              <a:rPr lang="en-US" altLang="ja-JP" dirty="0"/>
              <a:t>2.1 Linux</a:t>
            </a:r>
            <a:r>
              <a:rPr lang="ja-JP" altLang="en-US" dirty="0"/>
              <a:t>の</a:t>
            </a:r>
            <a:r>
              <a:rPr lang="ja-JP" altLang="en-US" dirty="0" smtClean="0"/>
              <a:t>場合</a:t>
            </a:r>
            <a:endParaRPr lang="en-US" altLang="ja-JP" dirty="0" smtClean="0"/>
          </a:p>
          <a:p>
            <a:pPr marL="285750" indent="-285750">
              <a:buFont typeface="Arial" panose="020B0604020202020204" pitchFamily="34" charset="0"/>
              <a:buChar char="•"/>
            </a:pPr>
            <a:r>
              <a:rPr lang="en-US" altLang="ja-JP" sz="1600" dirty="0"/>
              <a:t>http://</a:t>
            </a:r>
            <a:r>
              <a:rPr lang="en-US" altLang="ja-JP" sz="1600" dirty="0" smtClean="0"/>
              <a:t>www.cmsm.iis.u-tokyo.ac.jp/code/mdspass2/</a:t>
            </a:r>
            <a:r>
              <a:rPr lang="ja-JP" altLang="en-US" sz="1600" dirty="0" smtClean="0"/>
              <a:t> より</a:t>
            </a:r>
            <a:r>
              <a:rPr lang="ja-JP" altLang="en-US" sz="1600" dirty="0"/>
              <a:t>最新の</a:t>
            </a:r>
            <a:r>
              <a:rPr lang="en-US" altLang="ja-JP" sz="1600" dirty="0" err="1"/>
              <a:t>tarball</a:t>
            </a:r>
            <a:r>
              <a:rPr lang="en-US" altLang="ja-JP" sz="1600" dirty="0"/>
              <a:t> (mdspass2.</a:t>
            </a:r>
            <a:r>
              <a:rPr lang="ja-JP" altLang="en-US" sz="1600" dirty="0"/>
              <a:t>日付</a:t>
            </a:r>
            <a:r>
              <a:rPr lang="en-US" altLang="ja-JP" sz="1600" dirty="0"/>
              <a:t>.tar.gz)</a:t>
            </a:r>
            <a:r>
              <a:rPr lang="ja-JP" altLang="en-US" sz="1600" dirty="0"/>
              <a:t>を</a:t>
            </a:r>
            <a:r>
              <a:rPr lang="ja-JP" altLang="en-US" sz="1600" dirty="0" smtClean="0"/>
              <a:t>ダウンロードする。</a:t>
            </a:r>
            <a:endParaRPr lang="ja-JP" altLang="en-US" sz="1600" dirty="0"/>
          </a:p>
          <a:p>
            <a:pPr marL="285750" indent="-285750">
              <a:buFont typeface="Arial" panose="020B0604020202020204" pitchFamily="34" charset="0"/>
              <a:buChar char="•"/>
            </a:pPr>
            <a:r>
              <a:rPr lang="en-US" altLang="ja-JP" sz="1600" dirty="0"/>
              <a:t>tar </a:t>
            </a:r>
            <a:r>
              <a:rPr lang="en-US" altLang="ja-JP" sz="1600" dirty="0" err="1"/>
              <a:t>xvfz</a:t>
            </a:r>
            <a:r>
              <a:rPr lang="en-US" altLang="ja-JP" sz="1600" dirty="0"/>
              <a:t> &lt;filename&gt; </a:t>
            </a:r>
            <a:r>
              <a:rPr lang="ja-JP" altLang="en-US" sz="1600" dirty="0"/>
              <a:t>で展開</a:t>
            </a:r>
            <a:r>
              <a:rPr lang="ja-JP" altLang="en-US" sz="1600" dirty="0" smtClean="0"/>
              <a:t>する。</a:t>
            </a:r>
            <a:endParaRPr lang="ja-JP" altLang="en-US" sz="1600" dirty="0"/>
          </a:p>
          <a:p>
            <a:pPr marL="285750" indent="-285750">
              <a:buFont typeface="Arial" panose="020B0604020202020204" pitchFamily="34" charset="0"/>
              <a:buChar char="•"/>
            </a:pPr>
            <a:r>
              <a:rPr lang="en-US" altLang="ja-JP" sz="1600" dirty="0" err="1"/>
              <a:t>README.j</a:t>
            </a:r>
            <a:r>
              <a:rPr lang="en-US" altLang="ja-JP" sz="1600" dirty="0"/>
              <a:t> </a:t>
            </a:r>
            <a:r>
              <a:rPr lang="ja-JP" altLang="en-US" sz="1600" dirty="0"/>
              <a:t>に従ってインストール（＋適宜ライブラリをインストール</a:t>
            </a:r>
            <a:r>
              <a:rPr lang="ja-JP" altLang="en-US" sz="1600" dirty="0" smtClean="0"/>
              <a:t>）。</a:t>
            </a:r>
            <a:endParaRPr lang="ja-JP" altLang="en-US" sz="1600" dirty="0"/>
          </a:p>
          <a:p>
            <a:pPr marL="285750" indent="-285750">
              <a:buFont typeface="Arial" panose="020B0604020202020204" pitchFamily="34" charset="0"/>
              <a:buChar char="•"/>
            </a:pPr>
            <a:r>
              <a:rPr lang="en-US" altLang="ja-JP" sz="1600" dirty="0"/>
              <a:t>make </a:t>
            </a:r>
            <a:r>
              <a:rPr lang="ja-JP" altLang="en-US" sz="1600" dirty="0"/>
              <a:t>で</a:t>
            </a:r>
            <a:r>
              <a:rPr lang="ja-JP" altLang="en-US" sz="1600" dirty="0" smtClean="0"/>
              <a:t>コンパイル。</a:t>
            </a:r>
            <a:endParaRPr lang="ja-JP" altLang="en-US" sz="1600" dirty="0"/>
          </a:p>
          <a:p>
            <a:pPr marL="285750" indent="-285750">
              <a:buFont typeface="Arial" panose="020B0604020202020204" pitchFamily="34" charset="0"/>
              <a:buChar char="•"/>
            </a:pPr>
            <a:r>
              <a:rPr lang="en-US" altLang="ja-JP" sz="1600" dirty="0"/>
              <a:t>./mdspass2 </a:t>
            </a:r>
            <a:r>
              <a:rPr lang="ja-JP" altLang="en-US" sz="1600" dirty="0"/>
              <a:t>で実行</a:t>
            </a:r>
            <a:r>
              <a:rPr lang="ja-JP" altLang="en-US" sz="1600" dirty="0" smtClean="0"/>
              <a:t>されます。</a:t>
            </a:r>
            <a:endParaRPr lang="ja-JP" altLang="en-US" sz="1600" dirty="0"/>
          </a:p>
          <a:p>
            <a:pPr marL="285750" indent="-285750">
              <a:buFont typeface="Arial" panose="020B0604020202020204" pitchFamily="34" charset="0"/>
              <a:buChar char="•"/>
            </a:pPr>
            <a:r>
              <a:rPr lang="ja-JP" altLang="en-US" sz="1600" dirty="0"/>
              <a:t>（注</a:t>
            </a:r>
            <a:r>
              <a:rPr lang="ja-JP" altLang="en-US" sz="1600" dirty="0" smtClean="0"/>
              <a:t>）</a:t>
            </a:r>
            <a:r>
              <a:rPr lang="en-US" altLang="ja-JP" sz="1600" dirty="0" smtClean="0"/>
              <a:t/>
            </a:r>
            <a:br>
              <a:rPr lang="en-US" altLang="ja-JP" sz="1600" dirty="0" smtClean="0"/>
            </a:br>
            <a:r>
              <a:rPr lang="ja-JP" altLang="en-US" sz="1600" dirty="0" smtClean="0"/>
              <a:t>ホームディレクトリ</a:t>
            </a:r>
            <a:r>
              <a:rPr lang="ja-JP" altLang="en-US" sz="1600" dirty="0"/>
              <a:t>を指定したい際には </a:t>
            </a:r>
            <a:r>
              <a:rPr lang="en-US" altLang="ja-JP" sz="1600" dirty="0"/>
              <a:t>./mdspass2 &lt;DIR</a:t>
            </a:r>
            <a:r>
              <a:rPr lang="en-US" altLang="ja-JP" sz="1600" dirty="0" smtClean="0"/>
              <a:t>&gt;</a:t>
            </a:r>
            <a:br>
              <a:rPr lang="en-US" altLang="ja-JP" sz="1600" dirty="0" smtClean="0"/>
            </a:br>
            <a:r>
              <a:rPr lang="ja-JP" altLang="en-US" sz="1600" dirty="0" smtClean="0"/>
              <a:t>原子</a:t>
            </a:r>
            <a:r>
              <a:rPr lang="ja-JP" altLang="en-US" sz="1600" dirty="0"/>
              <a:t>配置ファイルを指定したい際には </a:t>
            </a:r>
            <a:r>
              <a:rPr lang="en-US" altLang="ja-JP" sz="1600" dirty="0"/>
              <a:t>./mdspass2 &lt;DIR&gt; </a:t>
            </a:r>
            <a:r>
              <a:rPr lang="en-US" altLang="ja-JP" sz="1600" dirty="0" smtClean="0"/>
              <a:t>CONFIG</a:t>
            </a:r>
            <a:br>
              <a:rPr lang="en-US" altLang="ja-JP" sz="1600" dirty="0" smtClean="0"/>
            </a:br>
            <a:r>
              <a:rPr lang="ja-JP" altLang="en-US" sz="1600" dirty="0" smtClean="0"/>
              <a:t>原子</a:t>
            </a:r>
            <a:r>
              <a:rPr lang="ja-JP" altLang="en-US" sz="1600" dirty="0"/>
              <a:t>配置ファイルおよびセッティングファイルを指定したい際には </a:t>
            </a:r>
            <a:r>
              <a:rPr lang="en-US" altLang="ja-JP" sz="1600" dirty="0"/>
              <a:t>./mdpass2 &lt;DIR&gt; CONFIG </a:t>
            </a:r>
            <a:r>
              <a:rPr lang="en-US" altLang="ja-JP" sz="1600" dirty="0" smtClean="0"/>
              <a:t>SETDAT</a:t>
            </a:r>
            <a:br>
              <a:rPr lang="en-US" altLang="ja-JP" sz="1600" dirty="0" smtClean="0"/>
            </a:br>
            <a:r>
              <a:rPr lang="ja-JP" altLang="en-US" sz="1600" dirty="0" err="1" smtClean="0"/>
              <a:t>のように</a:t>
            </a:r>
            <a:r>
              <a:rPr lang="ja-JP" altLang="en-US" sz="1600" dirty="0"/>
              <a:t>します．</a:t>
            </a:r>
          </a:p>
          <a:p>
            <a:pPr marL="285750" indent="-285750">
              <a:buFont typeface="Arial" panose="020B0604020202020204" pitchFamily="34" charset="0"/>
              <a:buChar char="•"/>
            </a:pPr>
            <a:r>
              <a:rPr lang="ja-JP" altLang="en-US" sz="1600" dirty="0"/>
              <a:t>なお，ホームディレクトリ以下に </a:t>
            </a:r>
            <a:r>
              <a:rPr lang="en-US" altLang="ja-JP" sz="1600" dirty="0"/>
              <a:t>pot/</a:t>
            </a:r>
            <a:r>
              <a:rPr lang="ja-JP" altLang="en-US" sz="1600" dirty="0"/>
              <a:t>ディレクトリがあり，その下にポテンシャルデータファイルが置かれている必要があります．</a:t>
            </a:r>
            <a:endParaRPr lang="ja-JP" altLang="en-US" dirty="0"/>
          </a:p>
          <a:p>
            <a:r>
              <a:rPr lang="en-US" altLang="ja-JP" dirty="0" smtClean="0"/>
              <a:t>2.2 </a:t>
            </a:r>
            <a:r>
              <a:rPr lang="en-US" altLang="ja-JP" dirty="0"/>
              <a:t>Windows</a:t>
            </a:r>
            <a:r>
              <a:rPr lang="ja-JP" altLang="en-US" dirty="0"/>
              <a:t>の</a:t>
            </a:r>
            <a:r>
              <a:rPr lang="ja-JP" altLang="en-US" dirty="0" smtClean="0"/>
              <a:t>場合</a:t>
            </a:r>
            <a:endParaRPr lang="en-US" altLang="ja-JP" dirty="0" smtClean="0"/>
          </a:p>
          <a:p>
            <a:pPr marL="285750" indent="-285750">
              <a:buFont typeface="Arial" panose="020B0604020202020204" pitchFamily="34" charset="0"/>
              <a:buChar char="•"/>
            </a:pPr>
            <a:r>
              <a:rPr lang="en-US" altLang="ja-JP" sz="1600" dirty="0" smtClean="0"/>
              <a:t>Windows7</a:t>
            </a:r>
            <a:r>
              <a:rPr lang="ja-JP" altLang="en-US" sz="1600" dirty="0" err="1"/>
              <a:t>、</a:t>
            </a:r>
            <a:r>
              <a:rPr lang="en-US" altLang="ja-JP" sz="1600" dirty="0"/>
              <a:t>Windows XP </a:t>
            </a:r>
            <a:r>
              <a:rPr lang="ja-JP" altLang="en-US" sz="1600" dirty="0"/>
              <a:t>でテスト済みです。</a:t>
            </a:r>
          </a:p>
          <a:p>
            <a:pPr marL="285750" indent="-285750">
              <a:buFont typeface="Arial" panose="020B0604020202020204" pitchFamily="34" charset="0"/>
              <a:buChar char="•"/>
            </a:pPr>
            <a:r>
              <a:rPr lang="en-US" altLang="ja-JP" sz="1600" dirty="0" smtClean="0"/>
              <a:t>http</a:t>
            </a:r>
            <a:r>
              <a:rPr lang="en-US" altLang="ja-JP" sz="1600" dirty="0"/>
              <a:t>://www.cmsm.iis.u-tokyo.ac.jp/code/mdspass2/forWin/ </a:t>
            </a:r>
            <a:r>
              <a:rPr lang="ja-JP" altLang="en-US" sz="1600" dirty="0"/>
              <a:t>にある</a:t>
            </a:r>
            <a:r>
              <a:rPr lang="en-US" altLang="ja-JP" sz="1600" dirty="0"/>
              <a:t>zip</a:t>
            </a:r>
            <a:r>
              <a:rPr lang="ja-JP" altLang="en-US" sz="1600" dirty="0"/>
              <a:t>ファイルをダウンロードします。ファイル名に含まれている日付に注意し、できるだけ最新のものを使用するようにしてください</a:t>
            </a:r>
            <a:r>
              <a:rPr lang="ja-JP" altLang="en-US" sz="1600" dirty="0" smtClean="0"/>
              <a:t>。</a:t>
            </a:r>
            <a:endParaRPr lang="ja-JP" altLang="en-US" sz="1600" dirty="0"/>
          </a:p>
          <a:p>
            <a:pPr marL="285750" indent="-285750">
              <a:buFont typeface="Arial" panose="020B0604020202020204" pitchFamily="34" charset="0"/>
              <a:buChar char="•"/>
            </a:pPr>
            <a:r>
              <a:rPr lang="en-US" altLang="ja-JP" sz="1600" dirty="0" smtClean="0"/>
              <a:t>zip</a:t>
            </a:r>
            <a:r>
              <a:rPr lang="ja-JP" altLang="en-US" sz="1600" dirty="0"/>
              <a:t>ファイルを展開し、そのフォルダに移動します。</a:t>
            </a:r>
          </a:p>
          <a:p>
            <a:pPr marL="285750" indent="-285750">
              <a:buFont typeface="Arial" panose="020B0604020202020204" pitchFamily="34" charset="0"/>
              <a:buChar char="•"/>
            </a:pPr>
            <a:r>
              <a:rPr lang="ja-JP" altLang="en-US" sz="1600" dirty="0" smtClean="0"/>
              <a:t>フォルダ内</a:t>
            </a:r>
            <a:r>
              <a:rPr lang="ja-JP" altLang="en-US" sz="1600" dirty="0"/>
              <a:t>にある</a:t>
            </a:r>
            <a:r>
              <a:rPr lang="en-US" altLang="ja-JP" sz="1600" dirty="0"/>
              <a:t>mdspass2.exe</a:t>
            </a:r>
            <a:r>
              <a:rPr lang="ja-JP" altLang="en-US" sz="1600" dirty="0"/>
              <a:t>をダブルクリックすれば実行されます</a:t>
            </a:r>
            <a:r>
              <a:rPr lang="ja-JP" altLang="en-US" sz="1600" dirty="0" smtClean="0"/>
              <a:t>。（必要なライブラリは、展開したフォルダ内に含まれています。</a:t>
            </a:r>
            <a:r>
              <a:rPr lang="en-US" altLang="ja-JP" sz="1600" dirty="0"/>
              <a:t>m</a:t>
            </a:r>
            <a:r>
              <a:rPr lang="en-US" altLang="ja-JP" sz="1600" dirty="0" smtClean="0"/>
              <a:t>dspass2.exe</a:t>
            </a:r>
            <a:r>
              <a:rPr lang="ja-JP" altLang="en-US" sz="1600" dirty="0" smtClean="0"/>
              <a:t>と同じ場所に置かれていれば良いはずです。）</a:t>
            </a:r>
            <a:endParaRPr lang="ja-JP" altLang="en-US" sz="1600" dirty="0"/>
          </a:p>
        </p:txBody>
      </p:sp>
      <p:sp>
        <p:nvSpPr>
          <p:cNvPr id="5" name="スライド番号プレースホルダー 4"/>
          <p:cNvSpPr>
            <a:spLocks noGrp="1"/>
          </p:cNvSpPr>
          <p:nvPr>
            <p:ph type="sldNum" sz="quarter" idx="11"/>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159327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cap="none" dirty="0"/>
              <a:t>３</a:t>
            </a:r>
            <a:r>
              <a:rPr lang="ja-JP" altLang="en-US" cap="none" dirty="0" smtClean="0"/>
              <a:t>．</a:t>
            </a:r>
            <a:r>
              <a:rPr lang="en-US" altLang="ja-JP" cap="none" dirty="0" smtClean="0"/>
              <a:t>Tutorial</a:t>
            </a:r>
            <a:endParaRPr kumimoji="1" lang="ja-JP" altLang="en-US" cap="none" dirty="0"/>
          </a:p>
        </p:txBody>
      </p:sp>
      <p:sp>
        <p:nvSpPr>
          <p:cNvPr id="3" name="テキスト ボックス 2"/>
          <p:cNvSpPr txBox="1"/>
          <p:nvPr/>
        </p:nvSpPr>
        <p:spPr>
          <a:xfrm>
            <a:off x="683568" y="1196752"/>
            <a:ext cx="7704856" cy="3801041"/>
          </a:xfrm>
          <a:prstGeom prst="rect">
            <a:avLst/>
          </a:prstGeom>
          <a:noFill/>
        </p:spPr>
        <p:txBody>
          <a:bodyPr wrap="square" rtlCol="0">
            <a:spAutoFit/>
          </a:bodyPr>
          <a:lstStyle/>
          <a:p>
            <a:pPr lvl="0">
              <a:spcAft>
                <a:spcPts val="600"/>
              </a:spcAft>
            </a:pPr>
            <a:r>
              <a:rPr lang="ja-JP" altLang="en-US" b="1" dirty="0" smtClean="0"/>
              <a:t>ソフト</a:t>
            </a:r>
            <a:r>
              <a:rPr lang="ja-JP" altLang="en-US" b="1" dirty="0" smtClean="0"/>
              <a:t>の基本的な使用法</a:t>
            </a:r>
            <a:endParaRPr lang="ja-JP" altLang="en-US" b="1" dirty="0"/>
          </a:p>
          <a:p>
            <a:pPr lvl="0">
              <a:spcAft>
                <a:spcPts val="600"/>
              </a:spcAft>
            </a:pPr>
            <a:r>
              <a:rPr lang="en-US" altLang="ja-JP" dirty="0" smtClean="0"/>
              <a:t>mdspass2 (windows </a:t>
            </a:r>
            <a:r>
              <a:rPr lang="ja-JP" altLang="en-US" dirty="0" smtClean="0"/>
              <a:t>では </a:t>
            </a:r>
            <a:r>
              <a:rPr lang="en-US" altLang="ja-JP" dirty="0" smtClean="0"/>
              <a:t>mdspass2.exe)</a:t>
            </a:r>
            <a:r>
              <a:rPr lang="ja-JP" altLang="en-US" dirty="0" smtClean="0"/>
              <a:t>の</a:t>
            </a:r>
            <a:r>
              <a:rPr lang="ja-JP" altLang="en-US" dirty="0"/>
              <a:t>実行には，同じディレクトリに</a:t>
            </a:r>
            <a:br>
              <a:rPr lang="ja-JP" altLang="en-US" dirty="0"/>
            </a:br>
            <a:r>
              <a:rPr lang="ja-JP" altLang="en-US" dirty="0"/>
              <a:t>①</a:t>
            </a:r>
            <a:r>
              <a:rPr lang="en-US" altLang="ja-JP" dirty="0"/>
              <a:t>CONFIG</a:t>
            </a:r>
            <a:r>
              <a:rPr lang="ja-JP" altLang="en-US" dirty="0"/>
              <a:t>ファイル（原子配置とポテンシャル関数の情報が記述されている）</a:t>
            </a:r>
            <a:br>
              <a:rPr lang="ja-JP" altLang="en-US" dirty="0"/>
            </a:br>
            <a:r>
              <a:rPr lang="ja-JP" altLang="en-US" dirty="0"/>
              <a:t>②</a:t>
            </a:r>
            <a:r>
              <a:rPr lang="en-US" altLang="ja-JP" dirty="0"/>
              <a:t>SETDAT</a:t>
            </a:r>
            <a:r>
              <a:rPr lang="ja-JP" altLang="en-US" dirty="0"/>
              <a:t>ファイル（計算条件などを記述したファイル）</a:t>
            </a:r>
            <a:br>
              <a:rPr lang="ja-JP" altLang="en-US" dirty="0"/>
            </a:br>
            <a:r>
              <a:rPr lang="ja-JP" altLang="en-US" dirty="0"/>
              <a:t>③</a:t>
            </a:r>
            <a:r>
              <a:rPr lang="en-US" altLang="ja-JP" dirty="0"/>
              <a:t>pot </a:t>
            </a:r>
            <a:r>
              <a:rPr lang="ja-JP" altLang="en-US" dirty="0"/>
              <a:t>ディレクトリ（ポテンシャル関数のデータが格納されている）</a:t>
            </a:r>
            <a:br>
              <a:rPr lang="ja-JP" altLang="en-US" dirty="0"/>
            </a:br>
            <a:r>
              <a:rPr lang="ja-JP" altLang="en-US" dirty="0"/>
              <a:t>が存在していなければいけません．</a:t>
            </a:r>
          </a:p>
          <a:p>
            <a:pPr lvl="0">
              <a:spcAft>
                <a:spcPts val="600"/>
              </a:spcAft>
            </a:pPr>
            <a:r>
              <a:rPr lang="ja-JP" altLang="en-US" dirty="0"/>
              <a:t>①，②についてはサンプルファイルをいくつか用意しています．それらを</a:t>
            </a:r>
            <a:r>
              <a:rPr lang="en-US" altLang="ja-JP" dirty="0"/>
              <a:t>CONFIG</a:t>
            </a:r>
            <a:r>
              <a:rPr lang="ja-JP" altLang="en-US" dirty="0"/>
              <a:t>および</a:t>
            </a:r>
            <a:r>
              <a:rPr lang="en-US" altLang="ja-JP" dirty="0"/>
              <a:t>SETDAT</a:t>
            </a:r>
            <a:r>
              <a:rPr lang="ja-JP" altLang="en-US" dirty="0"/>
              <a:t>という名前にコピーしてから実行してください．</a:t>
            </a:r>
          </a:p>
          <a:p>
            <a:pPr lvl="0">
              <a:spcAft>
                <a:spcPts val="600"/>
              </a:spcAft>
            </a:pPr>
            <a:r>
              <a:rPr lang="en-US" altLang="ja-JP" dirty="0"/>
              <a:t>Control</a:t>
            </a:r>
            <a:r>
              <a:rPr lang="ja-JP" altLang="en-US" dirty="0"/>
              <a:t>パネル中央部の，</a:t>
            </a:r>
            <a:r>
              <a:rPr lang="en-US" altLang="ja-JP" dirty="0"/>
              <a:t>Rotation, Objects XY, Objects Z</a:t>
            </a:r>
            <a:r>
              <a:rPr lang="ja-JP" altLang="en-US" dirty="0"/>
              <a:t>をドラッグするとモデルを回転・移動・拡大縮小できます．</a:t>
            </a:r>
          </a:p>
          <a:p>
            <a:pPr lvl="0">
              <a:spcAft>
                <a:spcPts val="600"/>
              </a:spcAft>
            </a:pPr>
            <a:r>
              <a:rPr lang="en-US" altLang="ja-JP" dirty="0"/>
              <a:t>Control</a:t>
            </a:r>
            <a:r>
              <a:rPr lang="ja-JP" altLang="en-US" dirty="0"/>
              <a:t>パネル上部の</a:t>
            </a:r>
            <a:r>
              <a:rPr lang="en-US" altLang="ja-JP" dirty="0"/>
              <a:t>MD on/off</a:t>
            </a:r>
            <a:r>
              <a:rPr lang="ja-JP" altLang="en-US" dirty="0"/>
              <a:t>で</a:t>
            </a:r>
            <a:r>
              <a:rPr lang="en-US" altLang="ja-JP" dirty="0"/>
              <a:t>MD</a:t>
            </a:r>
            <a:r>
              <a:rPr lang="ja-JP" altLang="en-US" dirty="0"/>
              <a:t>計算を開始・停止します．</a:t>
            </a:r>
          </a:p>
          <a:p>
            <a:r>
              <a:rPr lang="ja-JP" altLang="en-US" dirty="0"/>
              <a:t> </a:t>
            </a:r>
          </a:p>
        </p:txBody>
      </p:sp>
      <p:sp>
        <p:nvSpPr>
          <p:cNvPr id="4" name="スライド番号プレースホルダー 3"/>
          <p:cNvSpPr>
            <a:spLocks noGrp="1"/>
          </p:cNvSpPr>
          <p:nvPr>
            <p:ph type="sldNum" sz="quarter" idx="11"/>
          </p:nvPr>
        </p:nvSpPr>
        <p:spPr/>
        <p:txBody>
          <a:bodyPr/>
          <a:lstStyle/>
          <a:p>
            <a:fld id="{D2D8002D-B5B0-4BAC-B1F6-782DDCCE6D9C}" type="slidenum">
              <a:rPr kumimoji="1" lang="ja-JP" altLang="en-US" smtClean="0"/>
              <a:t>5</a:t>
            </a:fld>
            <a:endParaRPr kumimoji="1" lang="ja-JP" altLang="en-US"/>
          </a:p>
        </p:txBody>
      </p:sp>
    </p:spTree>
    <p:extLst>
      <p:ext uri="{BB962C8B-B14F-4D97-AF65-F5344CB8AC3E}">
        <p14:creationId xmlns:p14="http://schemas.microsoft.com/office/powerpoint/2010/main" val="528384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3040" y="836712"/>
            <a:ext cx="7344816" cy="4985980"/>
          </a:xfrm>
          <a:prstGeom prst="rect">
            <a:avLst/>
          </a:prstGeom>
          <a:noFill/>
        </p:spPr>
        <p:txBody>
          <a:bodyPr wrap="square" rtlCol="0">
            <a:spAutoFit/>
          </a:bodyPr>
          <a:lstStyle/>
          <a:p>
            <a:pPr lvl="0">
              <a:spcBef>
                <a:spcPts val="600"/>
              </a:spcBef>
            </a:pPr>
            <a:r>
              <a:rPr lang="ja-JP" altLang="en-US" b="1" dirty="0" smtClean="0"/>
              <a:t>サンプル</a:t>
            </a:r>
            <a:r>
              <a:rPr lang="ja-JP" altLang="en-US" b="1" dirty="0"/>
              <a:t>１：ナノワイヤの結晶すべり</a:t>
            </a:r>
          </a:p>
          <a:p>
            <a:pPr lvl="0">
              <a:spcBef>
                <a:spcPts val="600"/>
              </a:spcBef>
            </a:pPr>
            <a:r>
              <a:rPr lang="en-US" altLang="ja-JP" dirty="0"/>
              <a:t>CONFIG.WIRE</a:t>
            </a:r>
            <a:r>
              <a:rPr lang="ja-JP" altLang="en-US" dirty="0"/>
              <a:t>と</a:t>
            </a:r>
            <a:r>
              <a:rPr lang="en-US" altLang="ja-JP" dirty="0"/>
              <a:t>SETDAT.WIRE</a:t>
            </a:r>
            <a:r>
              <a:rPr lang="ja-JP" altLang="en-US" dirty="0"/>
              <a:t>を使用してください．これは，</a:t>
            </a:r>
            <a:r>
              <a:rPr lang="en-US" altLang="ja-JP" dirty="0"/>
              <a:t>Cu</a:t>
            </a:r>
            <a:r>
              <a:rPr lang="ja-JP" altLang="en-US" dirty="0"/>
              <a:t>原子でナノワイヤを作り，軸方向に引張りひずみをかけた状態のものです．</a:t>
            </a:r>
          </a:p>
          <a:p>
            <a:pPr lvl="0">
              <a:spcBef>
                <a:spcPts val="600"/>
              </a:spcBef>
            </a:pPr>
            <a:r>
              <a:rPr lang="en-US" altLang="ja-JP" dirty="0"/>
              <a:t>Set </a:t>
            </a:r>
            <a:r>
              <a:rPr lang="en-US" altLang="ja-JP" dirty="0" err="1"/>
              <a:t>param</a:t>
            </a:r>
            <a:r>
              <a:rPr lang="ja-JP" altLang="en-US" dirty="0"/>
              <a:t>からポップアップウインドウを開き，</a:t>
            </a:r>
            <a:r>
              <a:rPr lang="en-US" altLang="ja-JP" dirty="0"/>
              <a:t>Atom color</a:t>
            </a:r>
            <a:r>
              <a:rPr lang="ja-JP" altLang="en-US" dirty="0"/>
              <a:t>の</a:t>
            </a:r>
            <a:r>
              <a:rPr lang="en-US" altLang="ja-JP" dirty="0"/>
              <a:t>max</a:t>
            </a:r>
            <a:r>
              <a:rPr lang="ja-JP" altLang="en-US" dirty="0"/>
              <a:t>欄に</a:t>
            </a:r>
            <a:r>
              <a:rPr lang="en-US" altLang="ja-JP" dirty="0"/>
              <a:t>0.03</a:t>
            </a:r>
            <a:r>
              <a:rPr lang="ja-JP" altLang="en-US" dirty="0"/>
              <a:t>を入力してください．</a:t>
            </a:r>
            <a:br>
              <a:rPr lang="ja-JP" altLang="en-US" dirty="0"/>
            </a:br>
            <a:r>
              <a:rPr lang="en-US" altLang="ja-JP" dirty="0"/>
              <a:t>※</a:t>
            </a:r>
            <a:r>
              <a:rPr lang="ja-JP" altLang="en-US" dirty="0"/>
              <a:t>各原子に対して</a:t>
            </a:r>
            <a:r>
              <a:rPr lang="en-US" altLang="ja-JP" dirty="0"/>
              <a:t>Central Symmetric Parameter</a:t>
            </a:r>
            <a:r>
              <a:rPr lang="ja-JP" altLang="en-US" dirty="0"/>
              <a:t>と呼ばれるパラメータ（周囲の原子配置が点対称からどれだけずれているかを現す指標）を計算し，それに応じて色分けしています．</a:t>
            </a:r>
          </a:p>
          <a:p>
            <a:pPr lvl="0">
              <a:spcBef>
                <a:spcPts val="600"/>
              </a:spcBef>
            </a:pPr>
            <a:r>
              <a:rPr lang="en-US" altLang="ja-JP" dirty="0"/>
              <a:t>Control</a:t>
            </a:r>
            <a:r>
              <a:rPr lang="ja-JP" altLang="en-US" dirty="0"/>
              <a:t>パネルの</a:t>
            </a:r>
            <a:r>
              <a:rPr lang="en-US" altLang="ja-JP" dirty="0"/>
              <a:t>MD on/off</a:t>
            </a:r>
            <a:r>
              <a:rPr lang="ja-JP" altLang="en-US" dirty="0"/>
              <a:t>を押してください．</a:t>
            </a:r>
            <a:r>
              <a:rPr lang="en-US" altLang="ja-JP" dirty="0"/>
              <a:t>MD</a:t>
            </a:r>
            <a:r>
              <a:rPr lang="ja-JP" altLang="en-US" dirty="0"/>
              <a:t>が始まります．</a:t>
            </a:r>
          </a:p>
          <a:p>
            <a:pPr lvl="0">
              <a:spcBef>
                <a:spcPts val="600"/>
              </a:spcBef>
            </a:pPr>
            <a:r>
              <a:rPr lang="en-US" altLang="ja-JP" dirty="0"/>
              <a:t>Ensemble Type</a:t>
            </a:r>
            <a:r>
              <a:rPr lang="ja-JP" altLang="en-US" dirty="0"/>
              <a:t>を</a:t>
            </a:r>
            <a:r>
              <a:rPr lang="en-US" altLang="ja-JP" dirty="0"/>
              <a:t>NVT</a:t>
            </a:r>
            <a:r>
              <a:rPr lang="ja-JP" altLang="en-US" dirty="0"/>
              <a:t>に切替え，少ししたら</a:t>
            </a:r>
            <a:r>
              <a:rPr lang="en-US" altLang="ja-JP" dirty="0"/>
              <a:t>Relaxation</a:t>
            </a:r>
            <a:r>
              <a:rPr lang="ja-JP" altLang="en-US" dirty="0"/>
              <a:t>に戻す，という作業を繰り返してください．うまくいけば結晶のすべりが見えるはずです</a:t>
            </a:r>
            <a:r>
              <a:rPr lang="ja-JP" altLang="en-US" dirty="0" smtClean="0"/>
              <a:t>．</a:t>
            </a:r>
            <a:endParaRPr lang="en-US" altLang="ja-JP" dirty="0" smtClean="0"/>
          </a:p>
          <a:p>
            <a:pPr lvl="0">
              <a:spcBef>
                <a:spcPts val="600"/>
              </a:spcBef>
            </a:pPr>
            <a:r>
              <a:rPr lang="en-US" altLang="ja-JP" dirty="0" smtClean="0"/>
              <a:t>※</a:t>
            </a:r>
            <a:r>
              <a:rPr lang="en-US" altLang="ja-JP" dirty="0"/>
              <a:t>NVT</a:t>
            </a:r>
            <a:r>
              <a:rPr lang="ja-JP" altLang="en-US" dirty="0"/>
              <a:t>に切り替えるのは，設定温度</a:t>
            </a:r>
            <a:r>
              <a:rPr lang="en-US" altLang="ja-JP" dirty="0"/>
              <a:t>(100K)</a:t>
            </a:r>
            <a:r>
              <a:rPr lang="ja-JP" altLang="en-US" dirty="0"/>
              <a:t>の温度揺らぎを与えるためです．温度揺らぎがない完全結晶状態だと，結晶構造は不安定ですが各原子はつり合い状態にあるので，何も起こりません</a:t>
            </a:r>
          </a:p>
          <a:p>
            <a:pPr lvl="0">
              <a:spcBef>
                <a:spcPts val="600"/>
              </a:spcBef>
            </a:pPr>
            <a:r>
              <a:rPr lang="ja-JP" altLang="en-US" dirty="0"/>
              <a:t>うまくいかなかったら，</a:t>
            </a:r>
            <a:r>
              <a:rPr lang="en-US" altLang="ja-JP" dirty="0"/>
              <a:t>Control</a:t>
            </a:r>
            <a:r>
              <a:rPr lang="ja-JP" altLang="en-US" dirty="0"/>
              <a:t>パネル下の</a:t>
            </a:r>
            <a:r>
              <a:rPr lang="en-US" altLang="ja-JP" dirty="0"/>
              <a:t>Reset</a:t>
            </a:r>
            <a:r>
              <a:rPr lang="ja-JP" altLang="en-US" dirty="0"/>
              <a:t>ボタンを押すと原子配置が初期状態に戻りますのでやり直してください</a:t>
            </a:r>
            <a:r>
              <a:rPr lang="ja-JP" altLang="en-US" dirty="0" smtClean="0"/>
              <a:t>．</a:t>
            </a: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543780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764704"/>
            <a:ext cx="7344816" cy="3370153"/>
          </a:xfrm>
          <a:prstGeom prst="rect">
            <a:avLst/>
          </a:prstGeom>
          <a:noFill/>
        </p:spPr>
        <p:txBody>
          <a:bodyPr wrap="square" rtlCol="0">
            <a:spAutoFit/>
          </a:bodyPr>
          <a:lstStyle/>
          <a:p>
            <a:pPr lvl="0">
              <a:spcBef>
                <a:spcPts val="600"/>
              </a:spcBef>
            </a:pPr>
            <a:r>
              <a:rPr lang="ja-JP" altLang="en-US" b="1" dirty="0" smtClean="0"/>
              <a:t>サンプル</a:t>
            </a:r>
            <a:r>
              <a:rPr lang="ja-JP" altLang="en-US" b="1" dirty="0"/>
              <a:t>２：</a:t>
            </a:r>
            <a:r>
              <a:rPr lang="en-US" altLang="ja-JP" b="1" dirty="0"/>
              <a:t>CNT</a:t>
            </a:r>
            <a:r>
              <a:rPr lang="ja-JP" altLang="en-US" b="1" dirty="0"/>
              <a:t>の圧縮</a:t>
            </a:r>
          </a:p>
          <a:p>
            <a:pPr lvl="0">
              <a:spcBef>
                <a:spcPts val="600"/>
              </a:spcBef>
            </a:pPr>
            <a:r>
              <a:rPr lang="en-US" altLang="ja-JP" dirty="0"/>
              <a:t>CONFIT.CNT.6.0.x15</a:t>
            </a:r>
            <a:r>
              <a:rPr lang="ja-JP" altLang="en-US" dirty="0"/>
              <a:t>と</a:t>
            </a:r>
            <a:r>
              <a:rPr lang="en-US" altLang="ja-JP" dirty="0"/>
              <a:t>SETDAT.CNT</a:t>
            </a:r>
            <a:r>
              <a:rPr lang="ja-JP" altLang="en-US" dirty="0"/>
              <a:t>を使用してください．アームチェア型カーボンナノチューブのモデルです．圧縮と引張りを繰り返しなさいという条件が</a:t>
            </a:r>
            <a:r>
              <a:rPr lang="en-US" altLang="ja-JP" dirty="0"/>
              <a:t>SETDAT.CNT</a:t>
            </a:r>
            <a:r>
              <a:rPr lang="ja-JP" altLang="en-US" dirty="0"/>
              <a:t>に与えられています．（</a:t>
            </a:r>
            <a:r>
              <a:rPr lang="en-US" altLang="ja-JP" dirty="0"/>
              <a:t>Set </a:t>
            </a:r>
            <a:r>
              <a:rPr lang="en-US" altLang="ja-JP" dirty="0" err="1"/>
              <a:t>param</a:t>
            </a:r>
            <a:r>
              <a:rPr lang="ja-JP" altLang="en-US" dirty="0">
                <a:sym typeface="Wingdings"/>
              </a:rPr>
              <a:t></a:t>
            </a:r>
            <a:r>
              <a:rPr lang="en-US" altLang="ja-JP" dirty="0"/>
              <a:t>Deformation settings</a:t>
            </a:r>
            <a:r>
              <a:rPr lang="ja-JP" altLang="en-US" dirty="0"/>
              <a:t>で確認できます）</a:t>
            </a:r>
          </a:p>
          <a:p>
            <a:pPr lvl="0">
              <a:spcBef>
                <a:spcPts val="600"/>
              </a:spcBef>
            </a:pPr>
            <a:r>
              <a:rPr lang="ja-JP" altLang="en-US" dirty="0"/>
              <a:t>起動したら，</a:t>
            </a:r>
            <a:r>
              <a:rPr lang="en-US" altLang="ja-JP" dirty="0"/>
              <a:t>Ensemble Type</a:t>
            </a:r>
            <a:r>
              <a:rPr lang="ja-JP" altLang="en-US" dirty="0"/>
              <a:t>を</a:t>
            </a:r>
            <a:r>
              <a:rPr lang="en-US" altLang="ja-JP" dirty="0"/>
              <a:t>NVT</a:t>
            </a:r>
            <a:r>
              <a:rPr lang="ja-JP" altLang="en-US" dirty="0"/>
              <a:t>にセットしてください．</a:t>
            </a:r>
            <a:br>
              <a:rPr lang="ja-JP" altLang="en-US" dirty="0"/>
            </a:br>
            <a:r>
              <a:rPr lang="en-US" altLang="ja-JP" dirty="0"/>
              <a:t>※100K</a:t>
            </a:r>
            <a:r>
              <a:rPr lang="ja-JP" altLang="en-US" dirty="0"/>
              <a:t>に相当する運動エネルギーが各原子に乱数を用いて与えられ，その後の</a:t>
            </a:r>
            <a:r>
              <a:rPr lang="en-US" altLang="ja-JP" dirty="0"/>
              <a:t>MD</a:t>
            </a:r>
            <a:r>
              <a:rPr lang="ja-JP" altLang="en-US" dirty="0"/>
              <a:t>計算は温度一定条件で行われます．</a:t>
            </a:r>
          </a:p>
          <a:p>
            <a:pPr lvl="0">
              <a:spcBef>
                <a:spcPts val="600"/>
              </a:spcBef>
            </a:pPr>
            <a:r>
              <a:rPr lang="en-US" altLang="ja-JP" dirty="0"/>
              <a:t>MD on/off</a:t>
            </a:r>
            <a:r>
              <a:rPr lang="ja-JP" altLang="en-US" dirty="0"/>
              <a:t>を押してください．</a:t>
            </a:r>
            <a:r>
              <a:rPr lang="en-US" altLang="ja-JP" dirty="0"/>
              <a:t>CNT</a:t>
            </a:r>
            <a:r>
              <a:rPr lang="ja-JP" altLang="en-US" dirty="0"/>
              <a:t>が</a:t>
            </a:r>
            <a:r>
              <a:rPr lang="en-US" altLang="ja-JP" dirty="0"/>
              <a:t>S</a:t>
            </a:r>
            <a:r>
              <a:rPr lang="ja-JP" altLang="en-US" dirty="0"/>
              <a:t>字形に変形していくはずです．</a:t>
            </a:r>
            <a:br>
              <a:rPr lang="ja-JP" altLang="en-US" dirty="0"/>
            </a:br>
            <a:r>
              <a:rPr lang="en-US" altLang="ja-JP" dirty="0"/>
              <a:t>※S</a:t>
            </a:r>
            <a:r>
              <a:rPr lang="ja-JP" altLang="en-US" dirty="0"/>
              <a:t>字形に変形するのは，言ってみれば「たまたま」です．他にも座屈モードがあり，条件によっては（たとえば</a:t>
            </a:r>
            <a:r>
              <a:rPr lang="en-US" altLang="ja-JP" dirty="0"/>
              <a:t>0K</a:t>
            </a:r>
            <a:r>
              <a:rPr lang="ja-JP" altLang="en-US" dirty="0"/>
              <a:t>）現れるモードが変わることがあります</a:t>
            </a:r>
            <a:r>
              <a:rPr lang="ja-JP" altLang="en-US" dirty="0" smtClean="0"/>
              <a:t>．</a:t>
            </a: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2917270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1022"/>
            <a:ext cx="7686700" cy="651674"/>
          </a:xfrm>
        </p:spPr>
        <p:txBody>
          <a:bodyPr>
            <a:normAutofit/>
          </a:bodyPr>
          <a:lstStyle/>
          <a:p>
            <a:r>
              <a:rPr lang="ja-JP" altLang="en-US" dirty="0"/>
              <a:t>４</a:t>
            </a:r>
            <a:r>
              <a:rPr lang="ja-JP" altLang="en-US" dirty="0" smtClean="0"/>
              <a:t>．各ウィンドウパネルの説明</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56170"/>
            <a:ext cx="3816424" cy="5762837"/>
          </a:xfrm>
          <a:prstGeom prst="rect">
            <a:avLst/>
          </a:prstGeom>
        </p:spPr>
      </p:pic>
      <p:sp>
        <p:nvSpPr>
          <p:cNvPr id="4" name="円/楕円 3"/>
          <p:cNvSpPr/>
          <p:nvPr/>
        </p:nvSpPr>
        <p:spPr>
          <a:xfrm>
            <a:off x="1763688" y="1340768"/>
            <a:ext cx="21602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a:stCxn id="4" idx="7"/>
            <a:endCxn id="9" idx="1"/>
          </p:cNvCxnSpPr>
          <p:nvPr/>
        </p:nvCxnSpPr>
        <p:spPr>
          <a:xfrm flipV="1">
            <a:off x="3607568" y="702569"/>
            <a:ext cx="2332584" cy="6909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940152" y="548680"/>
            <a:ext cx="3024336" cy="307777"/>
          </a:xfrm>
          <a:prstGeom prst="rect">
            <a:avLst/>
          </a:prstGeom>
          <a:noFill/>
        </p:spPr>
        <p:txBody>
          <a:bodyPr wrap="square" rtlCol="0">
            <a:spAutoFit/>
          </a:bodyPr>
          <a:lstStyle/>
          <a:p>
            <a:r>
              <a:rPr kumimoji="1" lang="ja-JP" altLang="en-US" sz="1400" dirty="0" smtClean="0"/>
              <a:t>周期境界条件の</a:t>
            </a:r>
            <a:r>
              <a:rPr lang="en-US" altLang="ja-JP" sz="1400" dirty="0" smtClean="0"/>
              <a:t>on/off</a:t>
            </a:r>
            <a:r>
              <a:rPr lang="ja-JP" altLang="en-US" sz="1400" dirty="0" smtClean="0"/>
              <a:t>をセットします</a:t>
            </a:r>
            <a:endParaRPr kumimoji="1" lang="ja-JP" altLang="en-US" sz="1400" dirty="0"/>
          </a:p>
        </p:txBody>
      </p:sp>
      <p:cxnSp>
        <p:nvCxnSpPr>
          <p:cNvPr id="11" name="直線コネクタ 10"/>
          <p:cNvCxnSpPr>
            <a:endCxn id="13" idx="1"/>
          </p:cNvCxnSpPr>
          <p:nvPr/>
        </p:nvCxnSpPr>
        <p:spPr>
          <a:xfrm flipV="1">
            <a:off x="5148064" y="1062609"/>
            <a:ext cx="936104" cy="470733"/>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084168" y="908720"/>
            <a:ext cx="2880320" cy="307777"/>
          </a:xfrm>
          <a:prstGeom prst="rect">
            <a:avLst/>
          </a:prstGeom>
          <a:noFill/>
        </p:spPr>
        <p:txBody>
          <a:bodyPr wrap="square" rtlCol="0">
            <a:spAutoFit/>
          </a:bodyPr>
          <a:lstStyle/>
          <a:p>
            <a:r>
              <a:rPr kumimoji="1" lang="ja-JP" altLang="en-US" sz="1400" dirty="0" smtClean="0"/>
              <a:t>ポテンシャル関数を選択します</a:t>
            </a:r>
            <a:endParaRPr kumimoji="1" lang="ja-JP" altLang="en-US" sz="1400" dirty="0"/>
          </a:p>
        </p:txBody>
      </p:sp>
      <p:cxnSp>
        <p:nvCxnSpPr>
          <p:cNvPr id="10" name="直線コネクタ 9"/>
          <p:cNvCxnSpPr>
            <a:endCxn id="12" idx="1"/>
          </p:cNvCxnSpPr>
          <p:nvPr/>
        </p:nvCxnSpPr>
        <p:spPr>
          <a:xfrm flipV="1">
            <a:off x="3910430" y="1422649"/>
            <a:ext cx="2101730" cy="452805"/>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012160" y="1268760"/>
            <a:ext cx="2880320" cy="307777"/>
          </a:xfrm>
          <a:prstGeom prst="rect">
            <a:avLst/>
          </a:prstGeom>
          <a:noFill/>
        </p:spPr>
        <p:txBody>
          <a:bodyPr wrap="square" rtlCol="0">
            <a:spAutoFit/>
          </a:bodyPr>
          <a:lstStyle/>
          <a:p>
            <a:r>
              <a:rPr kumimoji="1" lang="en-US" altLang="ja-JP" sz="1400" dirty="0" smtClean="0"/>
              <a:t>MD</a:t>
            </a:r>
            <a:r>
              <a:rPr kumimoji="1" lang="ja-JP" altLang="en-US" sz="1400" dirty="0" smtClean="0"/>
              <a:t>のスタート・ストップ</a:t>
            </a:r>
            <a:endParaRPr kumimoji="1" lang="ja-JP" altLang="en-US" sz="1400" dirty="0"/>
          </a:p>
        </p:txBody>
      </p:sp>
      <p:cxnSp>
        <p:nvCxnSpPr>
          <p:cNvPr id="14" name="直線コネクタ 13"/>
          <p:cNvCxnSpPr>
            <a:endCxn id="15" idx="1"/>
          </p:cNvCxnSpPr>
          <p:nvPr/>
        </p:nvCxnSpPr>
        <p:spPr>
          <a:xfrm flipV="1">
            <a:off x="5364088" y="1638962"/>
            <a:ext cx="2123728" cy="307490"/>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487816" y="1485073"/>
            <a:ext cx="1656184" cy="307777"/>
          </a:xfrm>
          <a:prstGeom prst="rect">
            <a:avLst/>
          </a:prstGeom>
          <a:noFill/>
        </p:spPr>
        <p:txBody>
          <a:bodyPr wrap="square" rtlCol="0">
            <a:spAutoFit/>
          </a:bodyPr>
          <a:lstStyle/>
          <a:p>
            <a:r>
              <a:rPr kumimoji="1" lang="ja-JP" altLang="en-US" sz="1400" dirty="0" smtClean="0"/>
              <a:t>設定温度入力</a:t>
            </a:r>
            <a:endParaRPr kumimoji="1" lang="ja-JP" altLang="en-US" sz="1400" dirty="0"/>
          </a:p>
        </p:txBody>
      </p:sp>
      <p:cxnSp>
        <p:nvCxnSpPr>
          <p:cNvPr id="17" name="直線コネクタ 16"/>
          <p:cNvCxnSpPr/>
          <p:nvPr/>
        </p:nvCxnSpPr>
        <p:spPr>
          <a:xfrm flipH="1" flipV="1">
            <a:off x="1619672" y="1813948"/>
            <a:ext cx="648072" cy="132504"/>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2987824" y="2100340"/>
            <a:ext cx="2376264" cy="2489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07504" y="1484784"/>
            <a:ext cx="1656184" cy="523220"/>
          </a:xfrm>
          <a:prstGeom prst="rect">
            <a:avLst/>
          </a:prstGeom>
          <a:noFill/>
        </p:spPr>
        <p:txBody>
          <a:bodyPr wrap="square" rtlCol="0">
            <a:spAutoFit/>
          </a:bodyPr>
          <a:lstStyle/>
          <a:p>
            <a:r>
              <a:rPr lang="ja-JP" altLang="en-US" sz="1400" dirty="0"/>
              <a:t>各種設定</a:t>
            </a:r>
            <a:r>
              <a:rPr kumimoji="1" lang="ja-JP" altLang="en-US" sz="1400" dirty="0" smtClean="0"/>
              <a:t>の</a:t>
            </a:r>
            <a:r>
              <a:rPr lang="ja-JP" altLang="en-US" sz="1400" dirty="0" smtClean="0"/>
              <a:t>ウィンドウを開きます</a:t>
            </a:r>
            <a:endParaRPr kumimoji="1" lang="ja-JP" altLang="en-US" sz="1400" dirty="0"/>
          </a:p>
        </p:txBody>
      </p:sp>
      <p:cxnSp>
        <p:nvCxnSpPr>
          <p:cNvPr id="23" name="直線コネクタ 22"/>
          <p:cNvCxnSpPr>
            <a:endCxn id="25" idx="1"/>
          </p:cNvCxnSpPr>
          <p:nvPr/>
        </p:nvCxnSpPr>
        <p:spPr>
          <a:xfrm flipV="1">
            <a:off x="5364088" y="2054460"/>
            <a:ext cx="965996" cy="1770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330084" y="1792850"/>
            <a:ext cx="2634404" cy="523220"/>
          </a:xfrm>
          <a:prstGeom prst="rect">
            <a:avLst/>
          </a:prstGeom>
          <a:noFill/>
        </p:spPr>
        <p:txBody>
          <a:bodyPr wrap="square" rtlCol="0">
            <a:spAutoFit/>
          </a:bodyPr>
          <a:lstStyle/>
          <a:p>
            <a:r>
              <a:rPr kumimoji="1" lang="ja-JP" altLang="en-US" sz="1400" dirty="0" smtClean="0"/>
              <a:t>応力ウィンドウおよび</a:t>
            </a:r>
            <a:r>
              <a:rPr kumimoji="1" lang="en-US" altLang="ja-JP" sz="1400" dirty="0" smtClean="0"/>
              <a:t>Extra</a:t>
            </a:r>
            <a:r>
              <a:rPr kumimoji="1" lang="ja-JP" altLang="en-US" sz="1400" dirty="0" smtClean="0"/>
              <a:t>ウィンドウ</a:t>
            </a:r>
            <a:r>
              <a:rPr lang="ja-JP" altLang="en-US" sz="1400" dirty="0" smtClean="0"/>
              <a:t>を開きます</a:t>
            </a:r>
            <a:endParaRPr kumimoji="1" lang="ja-JP" altLang="en-US" sz="1400" dirty="0"/>
          </a:p>
        </p:txBody>
      </p:sp>
      <p:cxnSp>
        <p:nvCxnSpPr>
          <p:cNvPr id="26" name="直線コネクタ 25"/>
          <p:cNvCxnSpPr/>
          <p:nvPr/>
        </p:nvCxnSpPr>
        <p:spPr>
          <a:xfrm flipH="1">
            <a:off x="1691680" y="2191316"/>
            <a:ext cx="476436" cy="40144"/>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0" y="1988840"/>
            <a:ext cx="1763688" cy="523220"/>
          </a:xfrm>
          <a:prstGeom prst="rect">
            <a:avLst/>
          </a:prstGeom>
          <a:noFill/>
        </p:spPr>
        <p:txBody>
          <a:bodyPr wrap="square" rtlCol="0">
            <a:spAutoFit/>
          </a:bodyPr>
          <a:lstStyle/>
          <a:p>
            <a:r>
              <a:rPr lang="ja-JP" altLang="en-US" sz="1400" dirty="0" smtClean="0"/>
              <a:t>エネルギー・力・応力等を再計算します</a:t>
            </a:r>
            <a:endParaRPr kumimoji="1" lang="ja-JP" altLang="en-US" sz="1400" dirty="0"/>
          </a:p>
        </p:txBody>
      </p:sp>
      <p:cxnSp>
        <p:nvCxnSpPr>
          <p:cNvPr id="36" name="直線コネクタ 35"/>
          <p:cNvCxnSpPr/>
          <p:nvPr/>
        </p:nvCxnSpPr>
        <p:spPr>
          <a:xfrm>
            <a:off x="4785222" y="2477990"/>
            <a:ext cx="1154930" cy="0"/>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012160" y="2315660"/>
            <a:ext cx="2880320" cy="307777"/>
          </a:xfrm>
          <a:prstGeom prst="rect">
            <a:avLst/>
          </a:prstGeom>
          <a:noFill/>
        </p:spPr>
        <p:txBody>
          <a:bodyPr wrap="square" rtlCol="0">
            <a:spAutoFit/>
          </a:bodyPr>
          <a:lstStyle/>
          <a:p>
            <a:r>
              <a:rPr kumimoji="1" lang="en-US" altLang="ja-JP" sz="1400" dirty="0" smtClean="0"/>
              <a:t>QC</a:t>
            </a:r>
            <a:r>
              <a:rPr kumimoji="1" lang="ja-JP" altLang="en-US" sz="1400" dirty="0" smtClean="0"/>
              <a:t>法の各種設定をします</a:t>
            </a:r>
            <a:endParaRPr kumimoji="1" lang="ja-JP" altLang="en-US" sz="1400" dirty="0"/>
          </a:p>
        </p:txBody>
      </p:sp>
      <p:cxnSp>
        <p:nvCxnSpPr>
          <p:cNvPr id="39" name="直線コネクタ 38"/>
          <p:cNvCxnSpPr/>
          <p:nvPr/>
        </p:nvCxnSpPr>
        <p:spPr>
          <a:xfrm flipH="1">
            <a:off x="1655618" y="2821072"/>
            <a:ext cx="612126" cy="0"/>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8248" y="2559462"/>
            <a:ext cx="1763688" cy="738664"/>
          </a:xfrm>
          <a:prstGeom prst="rect">
            <a:avLst/>
          </a:prstGeom>
          <a:noFill/>
        </p:spPr>
        <p:txBody>
          <a:bodyPr wrap="square" rtlCol="0">
            <a:spAutoFit/>
          </a:bodyPr>
          <a:lstStyle/>
          <a:p>
            <a:r>
              <a:rPr lang="en-US" altLang="ja-JP" sz="1400" dirty="0" smtClean="0"/>
              <a:t>MD</a:t>
            </a:r>
            <a:r>
              <a:rPr lang="ja-JP" altLang="en-US" sz="1400" dirty="0" smtClean="0"/>
              <a:t>のアンサンブルや緩和モードの設定をします</a:t>
            </a:r>
            <a:endParaRPr kumimoji="1" lang="ja-JP" altLang="en-US" sz="1400" dirty="0"/>
          </a:p>
        </p:txBody>
      </p:sp>
      <p:cxnSp>
        <p:nvCxnSpPr>
          <p:cNvPr id="42" name="直線コネクタ 41"/>
          <p:cNvCxnSpPr/>
          <p:nvPr/>
        </p:nvCxnSpPr>
        <p:spPr>
          <a:xfrm>
            <a:off x="4961295" y="2830182"/>
            <a:ext cx="1154930" cy="0"/>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164560" y="2689175"/>
            <a:ext cx="2880320" cy="430887"/>
          </a:xfrm>
          <a:prstGeom prst="rect">
            <a:avLst/>
          </a:prstGeom>
          <a:noFill/>
        </p:spPr>
        <p:txBody>
          <a:bodyPr wrap="square" rtlCol="0">
            <a:spAutoFit/>
          </a:bodyPr>
          <a:lstStyle/>
          <a:p>
            <a:r>
              <a:rPr kumimoji="1" lang="ja-JP" altLang="en-US" sz="1100" dirty="0" smtClean="0"/>
              <a:t>原子のドリフトを修正するか否か</a:t>
            </a:r>
            <a:endParaRPr kumimoji="1" lang="en-US" altLang="ja-JP" sz="1100" dirty="0" smtClean="0"/>
          </a:p>
          <a:p>
            <a:r>
              <a:rPr lang="ja-JP" altLang="en-US" sz="1100" dirty="0"/>
              <a:t>基本セル</a:t>
            </a:r>
            <a:r>
              <a:rPr lang="ja-JP" altLang="en-US" sz="1100" dirty="0" smtClean="0"/>
              <a:t>から</a:t>
            </a:r>
            <a:r>
              <a:rPr lang="ja-JP" altLang="en-US" sz="1100" dirty="0"/>
              <a:t>出た原子</a:t>
            </a:r>
            <a:r>
              <a:rPr lang="ja-JP" altLang="en-US" sz="1100" dirty="0" smtClean="0"/>
              <a:t>をセル内に戻すか否か</a:t>
            </a:r>
            <a:endParaRPr kumimoji="1" lang="ja-JP" altLang="en-US" sz="1100" dirty="0"/>
          </a:p>
        </p:txBody>
      </p:sp>
      <p:cxnSp>
        <p:nvCxnSpPr>
          <p:cNvPr id="44" name="直線コネクタ 43"/>
          <p:cNvCxnSpPr>
            <a:endCxn id="45" idx="1"/>
          </p:cNvCxnSpPr>
          <p:nvPr/>
        </p:nvCxnSpPr>
        <p:spPr>
          <a:xfrm>
            <a:off x="4891902" y="3194270"/>
            <a:ext cx="1120258" cy="80842"/>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012160" y="3121223"/>
            <a:ext cx="2880320" cy="307777"/>
          </a:xfrm>
          <a:prstGeom prst="rect">
            <a:avLst/>
          </a:prstGeom>
          <a:noFill/>
        </p:spPr>
        <p:txBody>
          <a:bodyPr wrap="square" rtlCol="0">
            <a:spAutoFit/>
          </a:bodyPr>
          <a:lstStyle/>
          <a:p>
            <a:r>
              <a:rPr kumimoji="1" lang="ja-JP" altLang="en-US" sz="1400" dirty="0" smtClean="0"/>
              <a:t>構造不安定解析の設定をします</a:t>
            </a:r>
            <a:endParaRPr kumimoji="1" lang="ja-JP" altLang="en-US" sz="1400" dirty="0"/>
          </a:p>
        </p:txBody>
      </p:sp>
      <p:sp>
        <p:nvSpPr>
          <p:cNvPr id="29" name="円/楕円 28"/>
          <p:cNvSpPr/>
          <p:nvPr/>
        </p:nvSpPr>
        <p:spPr>
          <a:xfrm>
            <a:off x="4084712" y="4437112"/>
            <a:ext cx="106335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a:endCxn id="32" idx="1"/>
          </p:cNvCxnSpPr>
          <p:nvPr/>
        </p:nvCxnSpPr>
        <p:spPr>
          <a:xfrm flipV="1">
            <a:off x="5097114" y="4319518"/>
            <a:ext cx="863566" cy="2887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960680" y="4057908"/>
            <a:ext cx="2931800" cy="523220"/>
          </a:xfrm>
          <a:prstGeom prst="rect">
            <a:avLst/>
          </a:prstGeom>
          <a:noFill/>
        </p:spPr>
        <p:txBody>
          <a:bodyPr wrap="square" rtlCol="0">
            <a:spAutoFit/>
          </a:bodyPr>
          <a:lstStyle/>
          <a:p>
            <a:r>
              <a:rPr lang="ja-JP" altLang="en-US" sz="1400" dirty="0" smtClean="0"/>
              <a:t>セルサイズ（各辺の長さなので，</a:t>
            </a:r>
            <a:r>
              <a:rPr lang="en-US" altLang="ja-JP" sz="1400" dirty="0" smtClean="0"/>
              <a:t>orthorhombic</a:t>
            </a:r>
            <a:r>
              <a:rPr lang="ja-JP" altLang="en-US" sz="1400" dirty="0" smtClean="0"/>
              <a:t>でない場合は注意）</a:t>
            </a:r>
            <a:endParaRPr kumimoji="1" lang="ja-JP" altLang="en-US" sz="1400" dirty="0"/>
          </a:p>
        </p:txBody>
      </p:sp>
      <p:cxnSp>
        <p:nvCxnSpPr>
          <p:cNvPr id="33" name="直線コネクタ 32"/>
          <p:cNvCxnSpPr/>
          <p:nvPr/>
        </p:nvCxnSpPr>
        <p:spPr>
          <a:xfrm flipV="1">
            <a:off x="5038651" y="5013176"/>
            <a:ext cx="1154930" cy="216024"/>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193581" y="4859287"/>
            <a:ext cx="2880320" cy="523220"/>
          </a:xfrm>
          <a:prstGeom prst="rect">
            <a:avLst/>
          </a:prstGeom>
          <a:noFill/>
        </p:spPr>
        <p:txBody>
          <a:bodyPr wrap="square" rtlCol="0">
            <a:spAutoFit/>
          </a:bodyPr>
          <a:lstStyle/>
          <a:p>
            <a:r>
              <a:rPr kumimoji="1" lang="en-US" altLang="ja-JP" sz="1400" dirty="0" smtClean="0"/>
              <a:t>MD</a:t>
            </a:r>
            <a:r>
              <a:rPr kumimoji="1" lang="ja-JP" altLang="en-US" sz="1400" dirty="0" smtClean="0"/>
              <a:t>のタイムステップ（数値積分の</a:t>
            </a:r>
            <a:r>
              <a:rPr kumimoji="1" lang="en-US" altLang="ja-JP" sz="1400" dirty="0" err="1" smtClean="0">
                <a:latin typeface="Symbol" panose="05050102010706020507" pitchFamily="18" charset="2"/>
              </a:rPr>
              <a:t>D</a:t>
            </a:r>
            <a:r>
              <a:rPr kumimoji="1" lang="en-US" altLang="ja-JP" sz="1400" dirty="0" err="1" smtClean="0"/>
              <a:t>t</a:t>
            </a:r>
            <a:r>
              <a:rPr kumimoji="1" lang="ja-JP" altLang="en-US" sz="1400" dirty="0" smtClean="0"/>
              <a:t>）</a:t>
            </a:r>
            <a:endParaRPr kumimoji="1" lang="ja-JP" altLang="en-US" sz="1400" dirty="0"/>
          </a:p>
        </p:txBody>
      </p:sp>
      <p:cxnSp>
        <p:nvCxnSpPr>
          <p:cNvPr id="37" name="直線コネクタ 36"/>
          <p:cNvCxnSpPr/>
          <p:nvPr/>
        </p:nvCxnSpPr>
        <p:spPr>
          <a:xfrm flipH="1" flipV="1">
            <a:off x="1467537" y="4446134"/>
            <a:ext cx="800207" cy="178607"/>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07504" y="4131657"/>
            <a:ext cx="1480200" cy="1169551"/>
          </a:xfrm>
          <a:prstGeom prst="rect">
            <a:avLst/>
          </a:prstGeom>
          <a:noFill/>
        </p:spPr>
        <p:txBody>
          <a:bodyPr wrap="square" rtlCol="0">
            <a:spAutoFit/>
          </a:bodyPr>
          <a:lstStyle/>
          <a:p>
            <a:r>
              <a:rPr lang="en-US" altLang="ja-JP" sz="1400" dirty="0" smtClean="0"/>
              <a:t>MD</a:t>
            </a:r>
            <a:r>
              <a:rPr lang="ja-JP" altLang="en-US" sz="1400" dirty="0" smtClean="0"/>
              <a:t>ステップ数，全ポテンシャルエネルギー，温度，原子に働く力の最大値</a:t>
            </a:r>
            <a:endParaRPr kumimoji="1" lang="ja-JP" altLang="en-US" sz="1400" dirty="0"/>
          </a:p>
        </p:txBody>
      </p:sp>
      <p:sp>
        <p:nvSpPr>
          <p:cNvPr id="46" name="円/楕円 45"/>
          <p:cNvSpPr/>
          <p:nvPr/>
        </p:nvSpPr>
        <p:spPr>
          <a:xfrm>
            <a:off x="1943708" y="3377548"/>
            <a:ext cx="198983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flipH="1" flipV="1">
            <a:off x="1467537" y="3554095"/>
            <a:ext cx="511138" cy="1250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07504" y="3338408"/>
            <a:ext cx="1480200" cy="738664"/>
          </a:xfrm>
          <a:prstGeom prst="rect">
            <a:avLst/>
          </a:prstGeom>
          <a:noFill/>
        </p:spPr>
        <p:txBody>
          <a:bodyPr wrap="square" rtlCol="0">
            <a:spAutoFit/>
          </a:bodyPr>
          <a:lstStyle/>
          <a:p>
            <a:r>
              <a:rPr kumimoji="1" lang="ja-JP" altLang="en-US" sz="1400" dirty="0" smtClean="0"/>
              <a:t>描画コントロール（回転，移動，拡大縮小）</a:t>
            </a:r>
            <a:endParaRPr kumimoji="1" lang="ja-JP" altLang="en-US" sz="1400" dirty="0"/>
          </a:p>
        </p:txBody>
      </p:sp>
      <p:cxnSp>
        <p:nvCxnSpPr>
          <p:cNvPr id="49" name="直線コネクタ 48"/>
          <p:cNvCxnSpPr/>
          <p:nvPr/>
        </p:nvCxnSpPr>
        <p:spPr>
          <a:xfrm>
            <a:off x="5209826" y="3638769"/>
            <a:ext cx="1120258" cy="0"/>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330084" y="3484881"/>
            <a:ext cx="2743817" cy="492443"/>
          </a:xfrm>
          <a:prstGeom prst="rect">
            <a:avLst/>
          </a:prstGeom>
          <a:noFill/>
        </p:spPr>
        <p:txBody>
          <a:bodyPr wrap="square" rtlCol="0">
            <a:spAutoFit/>
          </a:bodyPr>
          <a:lstStyle/>
          <a:p>
            <a:r>
              <a:rPr kumimoji="1" lang="en-US" altLang="ja-JP" sz="1400" dirty="0" smtClean="0"/>
              <a:t>Viewer</a:t>
            </a:r>
            <a:r>
              <a:rPr kumimoji="1" lang="ja-JP" altLang="en-US" sz="1400" dirty="0" smtClean="0"/>
              <a:t> 画面をキャプチャします</a:t>
            </a:r>
            <a:endParaRPr kumimoji="1" lang="en-US" altLang="ja-JP" sz="1400" dirty="0" smtClean="0"/>
          </a:p>
          <a:p>
            <a:r>
              <a:rPr lang="en-US" altLang="ja-JP" sz="1200" dirty="0" smtClean="0"/>
              <a:t>(</a:t>
            </a:r>
            <a:r>
              <a:rPr lang="ja-JP" altLang="en-US" sz="1200" dirty="0" smtClean="0"/>
              <a:t>下</a:t>
            </a:r>
            <a:r>
              <a:rPr lang="ja-JP" altLang="en-US" sz="1200" dirty="0"/>
              <a:t>の数字</a:t>
            </a:r>
            <a:r>
              <a:rPr lang="ja-JP" altLang="en-US" sz="1200" dirty="0" smtClean="0"/>
              <a:t>はファイルにつくカウント番号</a:t>
            </a:r>
            <a:r>
              <a:rPr lang="en-US" altLang="ja-JP" sz="1200" dirty="0" smtClean="0"/>
              <a:t>)</a:t>
            </a:r>
            <a:endParaRPr kumimoji="1" lang="ja-JP" altLang="en-US" sz="1600" dirty="0"/>
          </a:p>
        </p:txBody>
      </p:sp>
      <p:cxnSp>
        <p:nvCxnSpPr>
          <p:cNvPr id="51" name="直線コネクタ 50"/>
          <p:cNvCxnSpPr/>
          <p:nvPr/>
        </p:nvCxnSpPr>
        <p:spPr>
          <a:xfrm>
            <a:off x="5269621" y="5877272"/>
            <a:ext cx="814547" cy="0"/>
          </a:xfrm>
          <a:prstGeom prst="line">
            <a:avLst/>
          </a:prstGeom>
          <a:ln>
            <a:solidFill>
              <a:srgbClr val="FF0000"/>
            </a:solidFill>
            <a:headEnd type="stealt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193581" y="5589240"/>
            <a:ext cx="2880320" cy="1138773"/>
          </a:xfrm>
          <a:prstGeom prst="rect">
            <a:avLst/>
          </a:prstGeom>
          <a:noFill/>
        </p:spPr>
        <p:txBody>
          <a:bodyPr wrap="square" rtlCol="0">
            <a:spAutoFit/>
          </a:bodyPr>
          <a:lstStyle/>
          <a:p>
            <a:r>
              <a:rPr lang="en-US" altLang="ja-JP" sz="1400" dirty="0" smtClean="0"/>
              <a:t>CONFIG</a:t>
            </a:r>
            <a:r>
              <a:rPr lang="ja-JP" altLang="en-US" sz="1400" dirty="0" smtClean="0"/>
              <a:t>ファイルの読み込み</a:t>
            </a:r>
            <a:r>
              <a:rPr lang="ja-JP" altLang="en-US" sz="1200" dirty="0" smtClean="0"/>
              <a:t>（ウインドウが開きます）</a:t>
            </a:r>
            <a:r>
              <a:rPr lang="ja-JP" altLang="en-US" sz="1400" dirty="0" smtClean="0"/>
              <a:t>，書き込み</a:t>
            </a:r>
            <a:r>
              <a:rPr lang="ja-JP" altLang="en-US" sz="1200" dirty="0" smtClean="0"/>
              <a:t>（</a:t>
            </a:r>
            <a:r>
              <a:rPr lang="en-US" altLang="ja-JP" sz="1200" dirty="0" smtClean="0"/>
              <a:t>CONFIG.OUT / CONFIG.OUT.ABS</a:t>
            </a:r>
            <a:r>
              <a:rPr lang="ja-JP" altLang="en-US" sz="1200" dirty="0" smtClean="0"/>
              <a:t> に書き出し）</a:t>
            </a:r>
            <a:r>
              <a:rPr lang="ja-JP" altLang="en-US" sz="1400" dirty="0" smtClean="0"/>
              <a:t>，新規</a:t>
            </a:r>
            <a:r>
              <a:rPr lang="en-US" altLang="ja-JP" sz="1400" dirty="0" smtClean="0"/>
              <a:t>CONFIG</a:t>
            </a:r>
            <a:r>
              <a:rPr lang="ja-JP" altLang="en-US" sz="1400" dirty="0" smtClean="0"/>
              <a:t>作成</a:t>
            </a:r>
            <a:r>
              <a:rPr lang="ja-JP" altLang="en-US" sz="1200" dirty="0" smtClean="0"/>
              <a:t>（ウインドウが開きます）</a:t>
            </a:r>
            <a:endParaRPr kumimoji="1" lang="ja-JP" altLang="en-US" sz="1400" dirty="0"/>
          </a:p>
        </p:txBody>
      </p:sp>
      <p:sp>
        <p:nvSpPr>
          <p:cNvPr id="5" name="スライド番号プレースホルダー 4"/>
          <p:cNvSpPr>
            <a:spLocks noGrp="1"/>
          </p:cNvSpPr>
          <p:nvPr>
            <p:ph type="sldNum" sz="quarter" idx="11"/>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1680700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umeno\Dropbox\MDSPASS2マニュアル\images\mdspass2_setparameters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4032448" cy="628131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1"/>
          </p:nvPr>
        </p:nvSpPr>
        <p:spPr/>
        <p:txBody>
          <a:bodyPr/>
          <a:lstStyle/>
          <a:p>
            <a:fld id="{D2D8002D-B5B0-4BAC-B1F6-782DDCCE6D9C}" type="slidenum">
              <a:rPr kumimoji="1" lang="ja-JP" altLang="en-US" smtClean="0"/>
              <a:t>9</a:t>
            </a:fld>
            <a:endParaRPr kumimoji="1" lang="ja-JP" altLang="en-US"/>
          </a:p>
        </p:txBody>
      </p:sp>
      <p:sp>
        <p:nvSpPr>
          <p:cNvPr id="5" name="テキスト ボックス 4"/>
          <p:cNvSpPr txBox="1"/>
          <p:nvPr/>
        </p:nvSpPr>
        <p:spPr>
          <a:xfrm>
            <a:off x="4716016" y="116632"/>
            <a:ext cx="3024336" cy="307777"/>
          </a:xfrm>
          <a:prstGeom prst="rect">
            <a:avLst/>
          </a:prstGeom>
          <a:noFill/>
        </p:spPr>
        <p:txBody>
          <a:bodyPr wrap="square" rtlCol="0">
            <a:spAutoFit/>
          </a:bodyPr>
          <a:lstStyle/>
          <a:p>
            <a:r>
              <a:rPr kumimoji="1" lang="en-US" altLang="ja-JP" sz="1400" dirty="0" smtClean="0"/>
              <a:t>Set parameters: </a:t>
            </a:r>
            <a:r>
              <a:rPr kumimoji="1" lang="ja-JP" altLang="en-US" sz="1400" dirty="0" smtClean="0"/>
              <a:t>各種条件の設定</a:t>
            </a:r>
            <a:endParaRPr kumimoji="1" lang="ja-JP" altLang="en-US" sz="1400" dirty="0"/>
          </a:p>
        </p:txBody>
      </p:sp>
      <p:sp>
        <p:nvSpPr>
          <p:cNvPr id="6" name="テキスト ボックス 5"/>
          <p:cNvSpPr txBox="1"/>
          <p:nvPr/>
        </p:nvSpPr>
        <p:spPr>
          <a:xfrm>
            <a:off x="4743218" y="576809"/>
            <a:ext cx="3645205" cy="523220"/>
          </a:xfrm>
          <a:prstGeom prst="rect">
            <a:avLst/>
          </a:prstGeom>
          <a:noFill/>
        </p:spPr>
        <p:txBody>
          <a:bodyPr wrap="square" rtlCol="0">
            <a:spAutoFit/>
          </a:bodyPr>
          <a:lstStyle/>
          <a:p>
            <a:r>
              <a:rPr kumimoji="1" lang="ja-JP" altLang="en-US" sz="1400" dirty="0" smtClean="0"/>
              <a:t>描画方法設定 （ワイヤーフレーム</a:t>
            </a:r>
            <a:r>
              <a:rPr kumimoji="1" lang="en-US" altLang="ja-JP" sz="1400" dirty="0" smtClean="0"/>
              <a:t>, </a:t>
            </a:r>
            <a:r>
              <a:rPr kumimoji="1" lang="ja-JP" altLang="en-US" sz="1400" dirty="0" smtClean="0"/>
              <a:t>遠近法</a:t>
            </a:r>
            <a:r>
              <a:rPr kumimoji="1" lang="en-US" altLang="ja-JP" sz="1400" dirty="0" smtClean="0"/>
              <a:t>, </a:t>
            </a:r>
            <a:r>
              <a:rPr lang="ja-JP" altLang="en-US" sz="1400" dirty="0" smtClean="0"/>
              <a:t>ｘｙｚ軸表示</a:t>
            </a:r>
            <a:r>
              <a:rPr lang="en-US" altLang="ja-JP" sz="1400" dirty="0" smtClean="0"/>
              <a:t>, </a:t>
            </a:r>
            <a:r>
              <a:rPr lang="ja-JP" altLang="en-US" sz="1400" dirty="0" smtClean="0"/>
              <a:t>セル境界表示</a:t>
            </a:r>
            <a:r>
              <a:rPr lang="en-US" altLang="ja-JP" sz="1400" dirty="0" smtClean="0"/>
              <a:t>, </a:t>
            </a:r>
            <a:r>
              <a:rPr lang="ja-JP" altLang="en-US" sz="1400" dirty="0" smtClean="0"/>
              <a:t>各原子描画の半径）</a:t>
            </a:r>
            <a:endParaRPr kumimoji="1" lang="ja-JP" altLang="en-US" sz="1400" dirty="0"/>
          </a:p>
        </p:txBody>
      </p:sp>
      <p:cxnSp>
        <p:nvCxnSpPr>
          <p:cNvPr id="8" name="直線コネクタ 7"/>
          <p:cNvCxnSpPr>
            <a:endCxn id="6" idx="1"/>
          </p:cNvCxnSpPr>
          <p:nvPr/>
        </p:nvCxnSpPr>
        <p:spPr>
          <a:xfrm>
            <a:off x="3851919" y="811232"/>
            <a:ext cx="891299" cy="271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789868" y="674237"/>
            <a:ext cx="3062051"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824717" y="1288926"/>
            <a:ext cx="891299" cy="271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1122706" y="1124744"/>
            <a:ext cx="2729213"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764922" y="1100029"/>
            <a:ext cx="3911534" cy="954107"/>
          </a:xfrm>
          <a:prstGeom prst="rect">
            <a:avLst/>
          </a:prstGeom>
          <a:noFill/>
        </p:spPr>
        <p:txBody>
          <a:bodyPr wrap="square" rtlCol="0">
            <a:spAutoFit/>
          </a:bodyPr>
          <a:lstStyle/>
          <a:p>
            <a:r>
              <a:rPr kumimoji="1" lang="ja-JP" altLang="en-US" sz="1400" dirty="0" smtClean="0"/>
              <a:t>原子間ボンド </a:t>
            </a:r>
            <a:r>
              <a:rPr kumimoji="1" lang="en-US" altLang="ja-JP" sz="1400" dirty="0" smtClean="0"/>
              <a:t>(Bond length[</a:t>
            </a:r>
            <a:r>
              <a:rPr kumimoji="1" lang="en-US" altLang="ja-JP" sz="1400" dirty="0" smtClean="0">
                <a:latin typeface="Times New Roman"/>
                <a:cs typeface="Times New Roman"/>
              </a:rPr>
              <a:t>Å]</a:t>
            </a:r>
            <a:r>
              <a:rPr kumimoji="1" lang="ja-JP" altLang="en-US" sz="1400" dirty="0" smtClean="0">
                <a:latin typeface="Times New Roman"/>
                <a:cs typeface="Times New Roman"/>
              </a:rPr>
              <a:t>以内の原子を接続</a:t>
            </a:r>
            <a:r>
              <a:rPr kumimoji="1" lang="en-US" altLang="ja-JP" sz="1400" dirty="0" smtClean="0">
                <a:latin typeface="Times New Roman"/>
                <a:cs typeface="Times New Roman"/>
              </a:rPr>
              <a:t>)</a:t>
            </a:r>
            <a:r>
              <a:rPr kumimoji="1" lang="en-US" altLang="ja-JP" sz="1400" dirty="0" smtClean="0"/>
              <a:t>, </a:t>
            </a:r>
            <a:r>
              <a:rPr kumimoji="1" lang="ja-JP" altLang="en-US" sz="1400" dirty="0" smtClean="0"/>
              <a:t>原子に働く力 </a:t>
            </a:r>
            <a:r>
              <a:rPr kumimoji="1" lang="en-US" altLang="ja-JP" sz="1400" dirty="0" smtClean="0"/>
              <a:t>(F-</a:t>
            </a:r>
            <a:r>
              <a:rPr kumimoji="1" lang="en-US" altLang="ja-JP" sz="1400" dirty="0" err="1" smtClean="0"/>
              <a:t>arw</a:t>
            </a:r>
            <a:r>
              <a:rPr kumimoji="1" lang="en-US" altLang="ja-JP" sz="1400" dirty="0" smtClean="0"/>
              <a:t> length</a:t>
            </a:r>
            <a:r>
              <a:rPr lang="ja-JP" altLang="en-US" sz="1400" dirty="0"/>
              <a:t> </a:t>
            </a:r>
            <a:r>
              <a:rPr lang="ja-JP" altLang="en-US" sz="1400" dirty="0" smtClean="0"/>
              <a:t>はベクトル長を変化させる係数</a:t>
            </a:r>
            <a:r>
              <a:rPr kumimoji="1" lang="en-US" altLang="ja-JP" sz="1400" dirty="0" smtClean="0"/>
              <a:t>), </a:t>
            </a:r>
            <a:r>
              <a:rPr kumimoji="1" lang="ja-JP" altLang="en-US" sz="1400" dirty="0" smtClean="0"/>
              <a:t>外部荷重の表示設定 </a:t>
            </a:r>
            <a:r>
              <a:rPr kumimoji="1" lang="en-US" altLang="ja-JP" sz="1400" dirty="0" smtClean="0"/>
              <a:t>(Bond-PBC</a:t>
            </a:r>
            <a:r>
              <a:rPr kumimoji="1" lang="ja-JP" altLang="en-US" sz="1400" dirty="0" smtClean="0"/>
              <a:t>は隣接セル内原子とのボンド表示</a:t>
            </a:r>
            <a:r>
              <a:rPr kumimoji="1" lang="en-US" altLang="ja-JP" sz="1400" dirty="0" smtClean="0"/>
              <a:t>) </a:t>
            </a:r>
            <a:endParaRPr kumimoji="1" lang="ja-JP" altLang="en-US" sz="1400" dirty="0"/>
          </a:p>
        </p:txBody>
      </p:sp>
      <p:cxnSp>
        <p:nvCxnSpPr>
          <p:cNvPr id="15" name="直線コネクタ 14"/>
          <p:cNvCxnSpPr/>
          <p:nvPr/>
        </p:nvCxnSpPr>
        <p:spPr>
          <a:xfrm>
            <a:off x="2960620" y="2024300"/>
            <a:ext cx="1804302" cy="1805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743219" y="2041103"/>
            <a:ext cx="3645205" cy="307777"/>
          </a:xfrm>
          <a:prstGeom prst="rect">
            <a:avLst/>
          </a:prstGeom>
          <a:noFill/>
        </p:spPr>
        <p:txBody>
          <a:bodyPr wrap="square" rtlCol="0">
            <a:spAutoFit/>
          </a:bodyPr>
          <a:lstStyle/>
          <a:p>
            <a:r>
              <a:rPr lang="ja-JP" altLang="en-US" sz="1400" dirty="0" smtClean="0"/>
              <a:t>何</a:t>
            </a:r>
            <a:r>
              <a:rPr lang="en-US" altLang="ja-JP" sz="1400" dirty="0" smtClean="0"/>
              <a:t>MD</a:t>
            </a:r>
            <a:r>
              <a:rPr lang="ja-JP" altLang="en-US" sz="1400" dirty="0" smtClean="0"/>
              <a:t>ステップごとに再描画するかを指定</a:t>
            </a:r>
            <a:endParaRPr kumimoji="1" lang="ja-JP" altLang="en-US" sz="1400" dirty="0"/>
          </a:p>
        </p:txBody>
      </p:sp>
      <p:sp>
        <p:nvSpPr>
          <p:cNvPr id="18" name="角丸四角形 17"/>
          <p:cNvSpPr/>
          <p:nvPr/>
        </p:nvSpPr>
        <p:spPr>
          <a:xfrm>
            <a:off x="1275107" y="2204864"/>
            <a:ext cx="2432798"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3707905" y="2564904"/>
            <a:ext cx="891299" cy="271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610054" y="2402885"/>
            <a:ext cx="3911534" cy="954107"/>
          </a:xfrm>
          <a:prstGeom prst="rect">
            <a:avLst/>
          </a:prstGeom>
          <a:noFill/>
        </p:spPr>
        <p:txBody>
          <a:bodyPr wrap="square" rtlCol="0">
            <a:spAutoFit/>
          </a:bodyPr>
          <a:lstStyle/>
          <a:p>
            <a:r>
              <a:rPr kumimoji="1" lang="ja-JP" altLang="en-US" sz="1400" dirty="0" smtClean="0"/>
              <a:t>原子の着色メソッド設定。原子種</a:t>
            </a:r>
            <a:r>
              <a:rPr lang="ja-JP" altLang="en-US" sz="1400" dirty="0" smtClean="0"/>
              <a:t>別</a:t>
            </a:r>
            <a:r>
              <a:rPr lang="en-US" altLang="ja-JP" sz="1400" dirty="0" smtClean="0"/>
              <a:t>, </a:t>
            </a:r>
            <a:r>
              <a:rPr lang="ja-JP" altLang="en-US" sz="1400" dirty="0" smtClean="0"/>
              <a:t>各原子エネルギー</a:t>
            </a:r>
            <a:r>
              <a:rPr lang="en-US" altLang="ja-JP" sz="1400" dirty="0" smtClean="0"/>
              <a:t>, Central Symmetric Parameter</a:t>
            </a:r>
            <a:r>
              <a:rPr lang="ja-JP" altLang="en-US" sz="1400" dirty="0" smtClean="0"/>
              <a:t>に対応。数値の範囲を</a:t>
            </a:r>
            <a:r>
              <a:rPr lang="en-US" altLang="ja-JP" sz="1400" dirty="0" smtClean="0"/>
              <a:t>max/min</a:t>
            </a:r>
            <a:r>
              <a:rPr lang="ja-JP" altLang="en-US" sz="1400" dirty="0" smtClean="0"/>
              <a:t>で指定 </a:t>
            </a:r>
            <a:r>
              <a:rPr lang="en-US" altLang="ja-JP" sz="1400" dirty="0" smtClean="0"/>
              <a:t>(</a:t>
            </a:r>
            <a:r>
              <a:rPr lang="en-US" altLang="ja-JP" sz="1400" dirty="0" err="1" smtClean="0"/>
              <a:t>Autorange</a:t>
            </a:r>
            <a:r>
              <a:rPr lang="en-US" altLang="ja-JP" sz="1400" dirty="0" smtClean="0"/>
              <a:t> </a:t>
            </a:r>
            <a:r>
              <a:rPr lang="ja-JP" altLang="en-US" sz="1400" dirty="0" smtClean="0"/>
              <a:t>は自動的に範囲調整</a:t>
            </a:r>
            <a:r>
              <a:rPr lang="en-US" altLang="ja-JP" sz="1400" dirty="0" smtClean="0"/>
              <a:t>)</a:t>
            </a:r>
            <a:endParaRPr kumimoji="1" lang="ja-JP" altLang="en-US" sz="1400" dirty="0"/>
          </a:p>
        </p:txBody>
      </p:sp>
    </p:spTree>
    <p:extLst>
      <p:ext uri="{BB962C8B-B14F-4D97-AF65-F5344CB8AC3E}">
        <p14:creationId xmlns:p14="http://schemas.microsoft.com/office/powerpoint/2010/main" val="31310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773</TotalTime>
  <Words>2269</Words>
  <Application>Microsoft Office PowerPoint</Application>
  <PresentationFormat>画面に合わせる (4:3)</PresentationFormat>
  <Paragraphs>271</Paragraphs>
  <Slides>23</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25" baseType="lpstr">
      <vt:lpstr>スパイス</vt:lpstr>
      <vt:lpstr>数式</vt:lpstr>
      <vt:lpstr>MDSPASS2 マニュアル</vt:lpstr>
      <vt:lpstr>1.概要</vt:lpstr>
      <vt:lpstr>PowerPoint プレゼンテーション</vt:lpstr>
      <vt:lpstr>２．インストール方法</vt:lpstr>
      <vt:lpstr>３．Tutorial</vt:lpstr>
      <vt:lpstr>PowerPoint プレゼンテーション</vt:lpstr>
      <vt:lpstr>PowerPoint プレゼンテーション</vt:lpstr>
      <vt:lpstr>４．各ウィンドウパネルの説明</vt:lpstr>
      <vt:lpstr>PowerPoint プレゼンテーション</vt:lpstr>
      <vt:lpstr>PowerPoint プレゼンテーション</vt:lpstr>
      <vt:lpstr>PowerPoint プレゼンテーション</vt:lpstr>
      <vt:lpstr>５．CONFIGファイル</vt:lpstr>
      <vt:lpstr>PowerPoint プレゼンテーション</vt:lpstr>
      <vt:lpstr>６．SETDATファイル</vt:lpstr>
      <vt:lpstr>PowerPoint プレゼンテーション</vt:lpstr>
      <vt:lpstr>PowerPoint プレゼンテーション</vt:lpstr>
      <vt:lpstr>７．ポテンシャル関数</vt:lpstr>
      <vt:lpstr>PowerPoint プレゼンテーション</vt:lpstr>
      <vt:lpstr>８．色々な機能</vt:lpstr>
      <vt:lpstr>PowerPoint プレゼンテーション</vt:lpstr>
      <vt:lpstr>８．Special cases</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MDSPASS2 マニュアル</dc:title>
  <dc:creator>umeno</dc:creator>
  <cp:lastModifiedBy>umeno</cp:lastModifiedBy>
  <cp:revision>58</cp:revision>
  <dcterms:created xsi:type="dcterms:W3CDTF">2013-09-13T06:50:17Z</dcterms:created>
  <dcterms:modified xsi:type="dcterms:W3CDTF">2015-10-16T15:34:25Z</dcterms:modified>
</cp:coreProperties>
</file>